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80" r:id="rId3"/>
    <p:sldId id="307" r:id="rId4"/>
    <p:sldId id="298" r:id="rId5"/>
    <p:sldId id="299" r:id="rId6"/>
    <p:sldId id="300" r:id="rId7"/>
    <p:sldId id="301" r:id="rId8"/>
    <p:sldId id="302" r:id="rId9"/>
    <p:sldId id="296" r:id="rId10"/>
    <p:sldId id="297" r:id="rId11"/>
    <p:sldId id="295" r:id="rId12"/>
    <p:sldId id="287" r:id="rId13"/>
    <p:sldId id="293" r:id="rId14"/>
    <p:sldId id="285" r:id="rId15"/>
    <p:sldId id="283" r:id="rId16"/>
    <p:sldId id="290" r:id="rId17"/>
    <p:sldId id="257" r:id="rId18"/>
    <p:sldId id="262" r:id="rId19"/>
    <p:sldId id="258" r:id="rId20"/>
    <p:sldId id="259" r:id="rId21"/>
    <p:sldId id="260" r:id="rId22"/>
    <p:sldId id="279" r:id="rId23"/>
    <p:sldId id="265" r:id="rId24"/>
    <p:sldId id="303" r:id="rId25"/>
    <p:sldId id="309" r:id="rId26"/>
    <p:sldId id="308" r:id="rId27"/>
    <p:sldId id="266" r:id="rId28"/>
    <p:sldId id="267" r:id="rId29"/>
    <p:sldId id="269" r:id="rId30"/>
    <p:sldId id="270" r:id="rId31"/>
    <p:sldId id="305" r:id="rId32"/>
    <p:sldId id="306" r:id="rId33"/>
    <p:sldId id="272" r:id="rId34"/>
    <p:sldId id="273" r:id="rId35"/>
    <p:sldId id="274" r:id="rId36"/>
    <p:sldId id="275" r:id="rId37"/>
    <p:sldId id="277" r:id="rId38"/>
    <p:sldId id="276" r:id="rId39"/>
    <p:sldId id="278" r:id="rId40"/>
    <p:sldId id="31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5196" autoAdjust="0"/>
  </p:normalViewPr>
  <p:slideViewPr>
    <p:cSldViewPr snapToGrid="0">
      <p:cViewPr varScale="1">
        <p:scale>
          <a:sx n="59" d="100"/>
          <a:sy n="59" d="100"/>
        </p:scale>
        <p:origin x="82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AA63C-D20C-4E96-9C40-5AD43EA5AAB9}" type="datetimeFigureOut">
              <a:rPr lang="en-US" smtClean="0"/>
              <a:t>11/13/2023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C1C994-4141-4B90-8B8E-EEE6D8F95607}" type="slidenum">
              <a:rPr lang="en-US" smtClean="0"/>
              <a:t>‹#›</a:t>
            </a:fld>
            <a:endParaRPr lang="en-US"/>
          </a:p>
        </p:txBody>
      </p:sp>
    </p:spTree>
    <p:extLst>
      <p:ext uri="{BB962C8B-B14F-4D97-AF65-F5344CB8AC3E}">
        <p14:creationId xmlns:p14="http://schemas.microsoft.com/office/powerpoint/2010/main" val="3154581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C1C994-4141-4B90-8B8E-EEE6D8F95607}" type="slidenum">
              <a:rPr lang="en-US" smtClean="0"/>
              <a:t>33</a:t>
            </a:fld>
            <a:endParaRPr lang="en-US"/>
          </a:p>
        </p:txBody>
      </p:sp>
    </p:spTree>
    <p:extLst>
      <p:ext uri="{BB962C8B-B14F-4D97-AF65-F5344CB8AC3E}">
        <p14:creationId xmlns:p14="http://schemas.microsoft.com/office/powerpoint/2010/main" val="2234320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640789F-63F8-4FF4-96E3-2FE39C9AFC2D}" type="datetimeFigureOut">
              <a:rPr lang="en-US" smtClean="0"/>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2068198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40789F-63F8-4FF4-96E3-2FE39C9AFC2D}" type="datetimeFigureOut">
              <a:rPr lang="en-US" smtClean="0"/>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308360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40789F-63F8-4FF4-96E3-2FE39C9AFC2D}" type="datetimeFigureOut">
              <a:rPr lang="en-US" smtClean="0"/>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584824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40789F-63F8-4FF4-96E3-2FE39C9AFC2D}" type="datetimeFigureOut">
              <a:rPr lang="en-US" smtClean="0"/>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288725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40789F-63F8-4FF4-96E3-2FE39C9AFC2D}" type="datetimeFigureOut">
              <a:rPr lang="en-US" smtClean="0"/>
              <a:t>11/13/2023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1101245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640789F-63F8-4FF4-96E3-2FE39C9AFC2D}" type="datetimeFigureOut">
              <a:rPr lang="en-US" smtClean="0"/>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4218921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40789F-63F8-4FF4-96E3-2FE39C9AFC2D}" type="datetimeFigureOut">
              <a:rPr lang="en-US" smtClean="0"/>
              <a:t>11/13/2023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229146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640789F-63F8-4FF4-96E3-2FE39C9AFC2D}" type="datetimeFigureOut">
              <a:rPr lang="en-US" smtClean="0"/>
              <a:t>11/13/2023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3839215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40789F-63F8-4FF4-96E3-2FE39C9AFC2D}" type="datetimeFigureOut">
              <a:rPr lang="en-US" smtClean="0"/>
              <a:t>11/13/2023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161412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40789F-63F8-4FF4-96E3-2FE39C9AFC2D}" type="datetimeFigureOut">
              <a:rPr lang="en-US" smtClean="0"/>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2806281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40789F-63F8-4FF4-96E3-2FE39C9AFC2D}" type="datetimeFigureOut">
              <a:rPr lang="en-US" smtClean="0"/>
              <a:t>11/13/2023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BBF9A6-2567-462A-991F-4BCACE0C4B91}" type="slidenum">
              <a:rPr lang="en-US" smtClean="0"/>
              <a:t>‹#›</a:t>
            </a:fld>
            <a:endParaRPr lang="en-US"/>
          </a:p>
        </p:txBody>
      </p:sp>
    </p:spTree>
    <p:extLst>
      <p:ext uri="{BB962C8B-B14F-4D97-AF65-F5344CB8AC3E}">
        <p14:creationId xmlns:p14="http://schemas.microsoft.com/office/powerpoint/2010/main" val="141128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0789F-63F8-4FF4-96E3-2FE39C9AFC2D}" type="datetimeFigureOut">
              <a:rPr lang="en-US" smtClean="0"/>
              <a:t>11/13/2023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BBF9A6-2567-462A-991F-4BCACE0C4B91}" type="slidenum">
              <a:rPr lang="en-US" smtClean="0"/>
              <a:t>‹#›</a:t>
            </a:fld>
            <a:endParaRPr lang="en-US"/>
          </a:p>
        </p:txBody>
      </p:sp>
    </p:spTree>
    <p:extLst>
      <p:ext uri="{BB962C8B-B14F-4D97-AF65-F5344CB8AC3E}">
        <p14:creationId xmlns:p14="http://schemas.microsoft.com/office/powerpoint/2010/main" val="2540562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2598" y="2149885"/>
            <a:ext cx="9144000" cy="2387600"/>
          </a:xfrm>
        </p:spPr>
        <p:txBody>
          <a:bodyPr>
            <a:normAutofit/>
          </a:bodyPr>
          <a:lstStyle/>
          <a:p>
            <a:r>
              <a:rPr lang="en-US" sz="4000" b="1" dirty="0">
                <a:latin typeface="Palatino Linotype" panose="02040502050505030304" pitchFamily="18" charset="0"/>
              </a:rPr>
              <a:t>Cytokines in the treatment of chronic inflammatory and</a:t>
            </a:r>
            <a:br>
              <a:rPr lang="en-US" sz="4000" b="1" dirty="0">
                <a:latin typeface="Palatino Linotype" panose="02040502050505030304" pitchFamily="18" charset="0"/>
              </a:rPr>
            </a:br>
            <a:r>
              <a:rPr lang="en-US" sz="4000" b="1" dirty="0">
                <a:latin typeface="Palatino Linotype" panose="02040502050505030304" pitchFamily="18" charset="0"/>
              </a:rPr>
              <a:t>autoimmune diseases</a:t>
            </a:r>
          </a:p>
        </p:txBody>
      </p:sp>
      <p:grpSp>
        <p:nvGrpSpPr>
          <p:cNvPr id="4" name="Group 3">
            <a:extLst>
              <a:ext uri="{FF2B5EF4-FFF2-40B4-BE49-F238E27FC236}">
                <a16:creationId xmlns:a16="http://schemas.microsoft.com/office/drawing/2014/main" id="{BF1104CE-AD5F-457C-5D6D-F38617025070}"/>
              </a:ext>
            </a:extLst>
          </p:cNvPr>
          <p:cNvGrpSpPr/>
          <p:nvPr/>
        </p:nvGrpSpPr>
        <p:grpSpPr>
          <a:xfrm>
            <a:off x="2880948" y="401595"/>
            <a:ext cx="5972175" cy="1047699"/>
            <a:chOff x="2727258" y="-8914"/>
            <a:chExt cx="6388614" cy="1154453"/>
          </a:xfrm>
        </p:grpSpPr>
        <p:sp>
          <p:nvSpPr>
            <p:cNvPr id="5" name="TextBox 4">
              <a:extLst>
                <a:ext uri="{FF2B5EF4-FFF2-40B4-BE49-F238E27FC236}">
                  <a16:creationId xmlns:a16="http://schemas.microsoft.com/office/drawing/2014/main" id="{86264EC7-050A-3AE5-99F5-AD549EA7A446}"/>
                </a:ext>
              </a:extLst>
            </p:cNvPr>
            <p:cNvSpPr txBox="1"/>
            <p:nvPr/>
          </p:nvSpPr>
          <p:spPr>
            <a:xfrm>
              <a:off x="2841811" y="106700"/>
              <a:ext cx="6096000" cy="1015663"/>
            </a:xfrm>
            <a:prstGeom prst="rect">
              <a:avLst/>
            </a:prstGeom>
            <a:noFill/>
          </p:spPr>
          <p:txBody>
            <a:bodyPr wrap="square">
              <a:spAutoFit/>
            </a:bodyPr>
            <a:lstStyle/>
            <a:p>
              <a:pPr algn="ctr"/>
              <a:r>
                <a:rPr lang="en-US" sz="2000" b="1" dirty="0">
                  <a:latin typeface="Palatino Linotype" panose="02040502050505030304" pitchFamily="18" charset="0"/>
                </a:rPr>
                <a:t>UNIVERSITY OF KRAGUJEVAC</a:t>
              </a:r>
            </a:p>
            <a:p>
              <a:pPr algn="ctr"/>
              <a:endParaRPr lang="en-US" sz="2000" b="1" dirty="0">
                <a:latin typeface="Palatino Linotype" panose="02040502050505030304" pitchFamily="18" charset="0"/>
              </a:endParaRPr>
            </a:p>
            <a:p>
              <a:pPr algn="ctr"/>
              <a:r>
                <a:rPr lang="en-US" sz="2000" b="1" dirty="0">
                  <a:latin typeface="Palatino Linotype" panose="02040502050505030304" pitchFamily="18" charset="0"/>
                </a:rPr>
                <a:t>FACULTY OF MEDICAL SCIENCES</a:t>
              </a:r>
            </a:p>
          </p:txBody>
        </p:sp>
        <p:pic>
          <p:nvPicPr>
            <p:cNvPr id="6" name="Picture 3">
              <a:extLst>
                <a:ext uri="{FF2B5EF4-FFF2-40B4-BE49-F238E27FC236}">
                  <a16:creationId xmlns:a16="http://schemas.microsoft.com/office/drawing/2014/main" id="{71381E16-5D03-F0A5-5B81-244C46105B4D}"/>
                </a:ext>
              </a:extLst>
            </p:cNvPr>
            <p:cNvPicPr>
              <a:picLocks noChangeAspect="1" noChangeArrowheads="1"/>
            </p:cNvPicPr>
            <p:nvPr/>
          </p:nvPicPr>
          <p:blipFill>
            <a:blip r:embed="rId2" cstate="print"/>
            <a:srcRect/>
            <a:stretch>
              <a:fillRect/>
            </a:stretch>
          </p:blipFill>
          <p:spPr bwMode="auto">
            <a:xfrm>
              <a:off x="2727258" y="-8914"/>
              <a:ext cx="799871" cy="1154453"/>
            </a:xfrm>
            <a:prstGeom prst="rect">
              <a:avLst/>
            </a:prstGeom>
            <a:noFill/>
            <a:ln w="9525">
              <a:noFill/>
              <a:miter lim="800000"/>
              <a:headEnd/>
              <a:tailEnd/>
            </a:ln>
            <a:effectLst/>
          </p:spPr>
        </p:pic>
        <p:pic>
          <p:nvPicPr>
            <p:cNvPr id="7" name="Picture 4">
              <a:extLst>
                <a:ext uri="{FF2B5EF4-FFF2-40B4-BE49-F238E27FC236}">
                  <a16:creationId xmlns:a16="http://schemas.microsoft.com/office/drawing/2014/main" id="{3105A2E8-72FE-E3BD-9A7A-11ED986ABF98}"/>
                </a:ext>
              </a:extLst>
            </p:cNvPr>
            <p:cNvPicPr>
              <a:picLocks noChangeAspect="1" noChangeArrowheads="1"/>
            </p:cNvPicPr>
            <p:nvPr/>
          </p:nvPicPr>
          <p:blipFill>
            <a:blip r:embed="rId3" cstate="print"/>
            <a:srcRect/>
            <a:stretch>
              <a:fillRect/>
            </a:stretch>
          </p:blipFill>
          <p:spPr bwMode="auto">
            <a:xfrm>
              <a:off x="8373724" y="47194"/>
              <a:ext cx="742148" cy="1055500"/>
            </a:xfrm>
            <a:prstGeom prst="rect">
              <a:avLst/>
            </a:prstGeom>
            <a:noFill/>
            <a:ln w="9525">
              <a:noFill/>
              <a:miter lim="800000"/>
              <a:headEnd/>
              <a:tailEnd/>
            </a:ln>
            <a:effectLst/>
          </p:spPr>
        </p:pic>
      </p:grpSp>
    </p:spTree>
    <p:extLst>
      <p:ext uri="{BB962C8B-B14F-4D97-AF65-F5344CB8AC3E}">
        <p14:creationId xmlns:p14="http://schemas.microsoft.com/office/powerpoint/2010/main" val="2985841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911DB-14BD-C2A9-C7A1-A26B2D6FA74A}"/>
              </a:ext>
            </a:extLst>
          </p:cNvPr>
          <p:cNvSpPr>
            <a:spLocks noGrp="1"/>
          </p:cNvSpPr>
          <p:nvPr>
            <p:ph type="title"/>
          </p:nvPr>
        </p:nvSpPr>
        <p:spPr/>
        <p:txBody>
          <a:bodyPr>
            <a:normAutofit/>
          </a:bodyPr>
          <a:lstStyle/>
          <a:p>
            <a:r>
              <a:rPr lang="en-US" sz="3200" b="1" dirty="0">
                <a:latin typeface="Palatino Linotype" panose="02040502050505030304" pitchFamily="18" charset="0"/>
              </a:rPr>
              <a:t>Biological effects of cytokines</a:t>
            </a:r>
          </a:p>
        </p:txBody>
      </p:sp>
      <p:pic>
        <p:nvPicPr>
          <p:cNvPr id="11266" name="Picture 2" descr="Cytokines Introduction Figure 1">
            <a:extLst>
              <a:ext uri="{FF2B5EF4-FFF2-40B4-BE49-F238E27FC236}">
                <a16:creationId xmlns:a16="http://schemas.microsoft.com/office/drawing/2014/main" id="{089B7EFA-5091-BFEA-E5D1-18D9DFC9970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31847" y="1726189"/>
            <a:ext cx="5528306" cy="4766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944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7D2FEDC-F1DD-110C-5A74-7F565A4315CF}"/>
              </a:ext>
            </a:extLst>
          </p:cNvPr>
          <p:cNvPicPr>
            <a:picLocks noGrp="1" noChangeAspect="1"/>
          </p:cNvPicPr>
          <p:nvPr>
            <p:ph idx="1"/>
          </p:nvPr>
        </p:nvPicPr>
        <p:blipFill>
          <a:blip r:embed="rId2"/>
          <a:stretch>
            <a:fillRect/>
          </a:stretch>
        </p:blipFill>
        <p:spPr>
          <a:xfrm>
            <a:off x="2426580" y="3631269"/>
            <a:ext cx="6264183" cy="2187130"/>
          </a:xfrm>
        </p:spPr>
      </p:pic>
      <p:pic>
        <p:nvPicPr>
          <p:cNvPr id="5" name="Picture 4">
            <a:extLst>
              <a:ext uri="{FF2B5EF4-FFF2-40B4-BE49-F238E27FC236}">
                <a16:creationId xmlns:a16="http://schemas.microsoft.com/office/drawing/2014/main" id="{2FAEA8D4-323C-BFD6-8DA3-6DFB71A641A5}"/>
              </a:ext>
            </a:extLst>
          </p:cNvPr>
          <p:cNvPicPr>
            <a:picLocks noChangeAspect="1"/>
          </p:cNvPicPr>
          <p:nvPr/>
        </p:nvPicPr>
        <p:blipFill>
          <a:blip r:embed="rId3"/>
          <a:stretch>
            <a:fillRect/>
          </a:stretch>
        </p:blipFill>
        <p:spPr>
          <a:xfrm>
            <a:off x="935355" y="330790"/>
            <a:ext cx="9510584" cy="3010161"/>
          </a:xfrm>
          <a:prstGeom prst="rect">
            <a:avLst/>
          </a:prstGeom>
        </p:spPr>
      </p:pic>
    </p:spTree>
    <p:extLst>
      <p:ext uri="{BB962C8B-B14F-4D97-AF65-F5344CB8AC3E}">
        <p14:creationId xmlns:p14="http://schemas.microsoft.com/office/powerpoint/2010/main" val="2859458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112D13AE-E0F4-9D74-D325-BDDA9C76DBF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7813" y="603314"/>
            <a:ext cx="9269130" cy="5788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611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D023A82-3064-FD73-1F44-2EFD57D36F3A}"/>
              </a:ext>
            </a:extLst>
          </p:cNvPr>
          <p:cNvPicPr>
            <a:picLocks noGrp="1" noChangeAspect="1"/>
          </p:cNvPicPr>
          <p:nvPr>
            <p:ph idx="1"/>
          </p:nvPr>
        </p:nvPicPr>
        <p:blipFill>
          <a:blip r:embed="rId2"/>
          <a:stretch>
            <a:fillRect/>
          </a:stretch>
        </p:blipFill>
        <p:spPr>
          <a:xfrm>
            <a:off x="5547506" y="1691324"/>
            <a:ext cx="6184658" cy="4286249"/>
          </a:xfrm>
          <a:prstGeom prst="rect">
            <a:avLst/>
          </a:prstGeom>
        </p:spPr>
      </p:pic>
      <p:pic>
        <p:nvPicPr>
          <p:cNvPr id="5" name="Picture 2">
            <a:extLst>
              <a:ext uri="{FF2B5EF4-FFF2-40B4-BE49-F238E27FC236}">
                <a16:creationId xmlns:a16="http://schemas.microsoft.com/office/drawing/2014/main" id="{9EA1EE11-7D90-A181-78D1-C0FE0C802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1256" y="1691325"/>
            <a:ext cx="428625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917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le of Th1 and Th2 in autoimmunity - ScienceDirect">
            <a:extLst>
              <a:ext uri="{FF2B5EF4-FFF2-40B4-BE49-F238E27FC236}">
                <a16:creationId xmlns:a16="http://schemas.microsoft.com/office/drawing/2014/main" id="{212626D1-C898-8BB2-CBEF-3413787C8F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160" y="341588"/>
            <a:ext cx="8815190" cy="6174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52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F12A709-F56E-72F0-EBF5-EB1F4128AD2B}"/>
              </a:ext>
            </a:extLst>
          </p:cNvPr>
          <p:cNvPicPr>
            <a:picLocks noChangeAspect="1"/>
          </p:cNvPicPr>
          <p:nvPr/>
        </p:nvPicPr>
        <p:blipFill>
          <a:blip r:embed="rId2"/>
          <a:stretch>
            <a:fillRect/>
          </a:stretch>
        </p:blipFill>
        <p:spPr>
          <a:xfrm>
            <a:off x="427151" y="650449"/>
            <a:ext cx="11405822" cy="5524108"/>
          </a:xfrm>
          <a:prstGeom prst="rect">
            <a:avLst/>
          </a:prstGeom>
        </p:spPr>
      </p:pic>
    </p:spTree>
    <p:extLst>
      <p:ext uri="{BB962C8B-B14F-4D97-AF65-F5344CB8AC3E}">
        <p14:creationId xmlns:p14="http://schemas.microsoft.com/office/powerpoint/2010/main" val="3741796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295F2E-2831-B142-F4F1-1FDD4B306214}"/>
              </a:ext>
            </a:extLst>
          </p:cNvPr>
          <p:cNvSpPr>
            <a:spLocks noGrp="1"/>
          </p:cNvSpPr>
          <p:nvPr>
            <p:ph idx="1"/>
          </p:nvPr>
        </p:nvSpPr>
        <p:spPr/>
        <p:txBody>
          <a:bodyPr>
            <a:normAutofit/>
          </a:bodyPr>
          <a:lstStyle/>
          <a:p>
            <a:r>
              <a:rPr lang="en-US" b="1" i="0" dirty="0">
                <a:solidFill>
                  <a:srgbClr val="505050"/>
                </a:solidFill>
                <a:effectLst/>
                <a:latin typeface="Palatino Linotype" panose="02040502050505030304" pitchFamily="18" charset="0"/>
              </a:rPr>
              <a:t>The understanding of cytokine interactions is crucial for the development of effective cytokine-targeted therapies for autoimmune disorders</a:t>
            </a:r>
            <a:r>
              <a:rPr lang="en-US" sz="2400" b="1" i="0" dirty="0">
                <a:solidFill>
                  <a:srgbClr val="505050"/>
                </a:solidFill>
                <a:effectLst/>
                <a:latin typeface="Palatino Linotype" panose="02040502050505030304" pitchFamily="18" charset="0"/>
              </a:rPr>
              <a:t>.</a:t>
            </a:r>
            <a:endParaRPr lang="en-US" sz="2400" b="1" dirty="0">
              <a:latin typeface="Palatino Linotype" panose="02040502050505030304" pitchFamily="18" charset="0"/>
            </a:endParaRPr>
          </a:p>
        </p:txBody>
      </p:sp>
    </p:spTree>
    <p:extLst>
      <p:ext uri="{BB962C8B-B14F-4D97-AF65-F5344CB8AC3E}">
        <p14:creationId xmlns:p14="http://schemas.microsoft.com/office/powerpoint/2010/main" val="3674262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Autoimmune diseases</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The immune system is a system of biological structures – cells and tissues that protects against diseases. When senses antigens, it produces specific cells to defend the body.</a:t>
            </a:r>
          </a:p>
          <a:p>
            <a:pPr algn="just"/>
            <a:r>
              <a:rPr lang="en-US" sz="2400" dirty="0">
                <a:latin typeface="Palatino Linotype" panose="02040502050505030304" pitchFamily="18" charset="0"/>
              </a:rPr>
              <a:t>Abnormalities of the immune system include abnormally low activity or over-activity. Abnormally low activity - Immune deficiency decreases the system's ability to protect, causing vulnerability to infections.</a:t>
            </a:r>
          </a:p>
          <a:p>
            <a:pPr algn="just"/>
            <a:r>
              <a:rPr lang="en-US" sz="2400" dirty="0">
                <a:latin typeface="Palatino Linotype" panose="02040502050505030304" pitchFamily="18" charset="0"/>
              </a:rPr>
              <a:t>In cases of abnormally high activity, the body attacks its healthy, functioning body structures. The system loses immune tolerance, produces and releases non-tolerant immune cells - proteins called autoantibodies that damage healthy cells and thus developing autoimmunity. </a:t>
            </a:r>
          </a:p>
        </p:txBody>
      </p:sp>
    </p:spTree>
    <p:extLst>
      <p:ext uri="{BB962C8B-B14F-4D97-AF65-F5344CB8AC3E}">
        <p14:creationId xmlns:p14="http://schemas.microsoft.com/office/powerpoint/2010/main" val="32079805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Autoimmune diseases</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The conventional view suggests that the adaptive immune system is critical for the development of autoimmunity</a:t>
            </a:r>
          </a:p>
          <a:p>
            <a:pPr algn="just"/>
            <a:r>
              <a:rPr lang="en-US" sz="2400" dirty="0">
                <a:latin typeface="Palatino Linotype" panose="02040502050505030304" pitchFamily="18" charset="0"/>
              </a:rPr>
              <a:t>However, a growing body of evidence indicates that the innate immune system is also important for the initiation and progression of autoimmune diseases as macrophages and dendritic cells (DCs), as central components of the  innate immunity, are essential to Ag presentation and production of pro-inflammatory cytokines such as TNF, IL-1β, IL-6, IL-23, B cell-activating factor (BAFF) </a:t>
            </a:r>
          </a:p>
        </p:txBody>
      </p:sp>
    </p:spTree>
    <p:extLst>
      <p:ext uri="{BB962C8B-B14F-4D97-AF65-F5344CB8AC3E}">
        <p14:creationId xmlns:p14="http://schemas.microsoft.com/office/powerpoint/2010/main" val="3231287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Examples</a:t>
            </a:r>
          </a:p>
        </p:txBody>
      </p:sp>
      <p:sp>
        <p:nvSpPr>
          <p:cNvPr id="3" name="Content Placeholder 2"/>
          <p:cNvSpPr>
            <a:spLocks noGrp="1"/>
          </p:cNvSpPr>
          <p:nvPr>
            <p:ph idx="1"/>
          </p:nvPr>
        </p:nvSpPr>
        <p:spPr>
          <a:xfrm>
            <a:off x="838200" y="1825625"/>
            <a:ext cx="5144911" cy="4351338"/>
          </a:xfrm>
        </p:spPr>
        <p:txBody>
          <a:bodyPr>
            <a:normAutofit/>
          </a:bodyPr>
          <a:lstStyle/>
          <a:p>
            <a:r>
              <a:rPr lang="en-US" sz="2400" dirty="0">
                <a:latin typeface="Palatino Linotype" panose="02040502050505030304" pitchFamily="18" charset="0"/>
              </a:rPr>
              <a:t>Diabetes mellitus type 1 </a:t>
            </a:r>
          </a:p>
          <a:p>
            <a:r>
              <a:rPr lang="en-US" sz="2400" dirty="0">
                <a:latin typeface="Palatino Linotype" panose="02040502050505030304" pitchFamily="18" charset="0"/>
              </a:rPr>
              <a:t>Rheumatoid arthritis</a:t>
            </a:r>
          </a:p>
          <a:p>
            <a:r>
              <a:rPr lang="en-US" sz="2400" dirty="0">
                <a:latin typeface="Palatino Linotype" panose="02040502050505030304" pitchFamily="18" charset="0"/>
              </a:rPr>
              <a:t>Multiple sclerosis</a:t>
            </a:r>
          </a:p>
          <a:p>
            <a:r>
              <a:rPr lang="en-US" sz="2400" dirty="0">
                <a:latin typeface="Palatino Linotype" panose="02040502050505030304" pitchFamily="18" charset="0"/>
              </a:rPr>
              <a:t>Systemic lupus </a:t>
            </a:r>
            <a:r>
              <a:rPr lang="en-US" sz="2400" dirty="0" err="1">
                <a:latin typeface="Palatino Linotype" panose="02040502050505030304" pitchFamily="18" charset="0"/>
              </a:rPr>
              <a:t>erythematosus</a:t>
            </a:r>
            <a:endParaRPr lang="en-US" sz="2400" dirty="0">
              <a:latin typeface="Palatino Linotype" panose="02040502050505030304" pitchFamily="18" charset="0"/>
            </a:endParaRPr>
          </a:p>
          <a:p>
            <a:r>
              <a:rPr lang="en-US" sz="2400" dirty="0">
                <a:latin typeface="Palatino Linotype" panose="02040502050505030304" pitchFamily="18" charset="0"/>
              </a:rPr>
              <a:t>Inflammatory bowel disease </a:t>
            </a:r>
          </a:p>
          <a:p>
            <a:r>
              <a:rPr lang="en-US" sz="2400" dirty="0" err="1">
                <a:latin typeface="Palatino Linotype" panose="02040502050505030304" pitchFamily="18" charset="0"/>
              </a:rPr>
              <a:t>Vaculitis</a:t>
            </a:r>
            <a:endParaRPr lang="en-US" sz="2400" dirty="0">
              <a:latin typeface="Palatino Linotype" panose="02040502050505030304" pitchFamily="18" charset="0"/>
            </a:endParaRPr>
          </a:p>
          <a:p>
            <a:endParaRPr lang="en-US" sz="2400" dirty="0">
              <a:latin typeface="Palatino Linotype" panose="02040502050505030304" pitchFamily="18" charset="0"/>
            </a:endParaRPr>
          </a:p>
        </p:txBody>
      </p:sp>
      <p:sp>
        <p:nvSpPr>
          <p:cNvPr id="4" name="Content Placeholder 2"/>
          <p:cNvSpPr txBox="1">
            <a:spLocks/>
          </p:cNvSpPr>
          <p:nvPr/>
        </p:nvSpPr>
        <p:spPr>
          <a:xfrm>
            <a:off x="6476999" y="1690688"/>
            <a:ext cx="458046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latin typeface="Palatino Linotype" panose="02040502050505030304" pitchFamily="18" charset="0"/>
              </a:rPr>
              <a:t>Guillain-Barre syndrome</a:t>
            </a:r>
          </a:p>
          <a:p>
            <a:r>
              <a:rPr lang="en-US" sz="2400" dirty="0">
                <a:latin typeface="Palatino Linotype" panose="02040502050505030304" pitchFamily="18" charset="0"/>
              </a:rPr>
              <a:t>Psoriasis</a:t>
            </a:r>
          </a:p>
          <a:p>
            <a:r>
              <a:rPr lang="en-US" sz="2400" dirty="0">
                <a:latin typeface="Palatino Linotype" panose="02040502050505030304" pitchFamily="18" charset="0"/>
              </a:rPr>
              <a:t>Graves' disease</a:t>
            </a:r>
          </a:p>
          <a:p>
            <a:r>
              <a:rPr lang="en-US" sz="2400" dirty="0">
                <a:latin typeface="Palatino Linotype" panose="02040502050505030304" pitchFamily="18" charset="0"/>
              </a:rPr>
              <a:t>Hashimoto's thyroiditis</a:t>
            </a:r>
          </a:p>
          <a:p>
            <a:r>
              <a:rPr lang="en-US" sz="2400" dirty="0">
                <a:latin typeface="Palatino Linotype" panose="02040502050505030304" pitchFamily="18" charset="0"/>
              </a:rPr>
              <a:t>Myasthenia gravis</a:t>
            </a:r>
          </a:p>
          <a:p>
            <a:r>
              <a:rPr lang="en-US" sz="2400" dirty="0">
                <a:latin typeface="Palatino Linotype" panose="02040502050505030304" pitchFamily="18" charset="0"/>
              </a:rPr>
              <a:t>Scleroderma</a:t>
            </a:r>
          </a:p>
          <a:p>
            <a:endParaRPr lang="en-US" sz="2400" dirty="0">
              <a:latin typeface="Palatino Linotype" panose="02040502050505030304" pitchFamily="18" charset="0"/>
            </a:endParaRPr>
          </a:p>
        </p:txBody>
      </p:sp>
    </p:spTree>
    <p:extLst>
      <p:ext uri="{BB962C8B-B14F-4D97-AF65-F5344CB8AC3E}">
        <p14:creationId xmlns:p14="http://schemas.microsoft.com/office/powerpoint/2010/main" val="3081936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36D84-7AE5-2B01-D65E-48AA55A99518}"/>
              </a:ext>
            </a:extLst>
          </p:cNvPr>
          <p:cNvSpPr>
            <a:spLocks noGrp="1"/>
          </p:cNvSpPr>
          <p:nvPr>
            <p:ph type="title"/>
          </p:nvPr>
        </p:nvSpPr>
        <p:spPr/>
        <p:txBody>
          <a:bodyPr>
            <a:normAutofit/>
          </a:bodyPr>
          <a:lstStyle/>
          <a:p>
            <a:r>
              <a:rPr lang="en-US" sz="3200" b="1" i="0" dirty="0">
                <a:solidFill>
                  <a:srgbClr val="282828"/>
                </a:solidFill>
                <a:effectLst/>
                <a:latin typeface="Palatino Linotype" panose="02040502050505030304" pitchFamily="18" charset="0"/>
              </a:rPr>
              <a:t>Cytokines</a:t>
            </a:r>
            <a:endParaRPr lang="en-US" sz="3200" b="1" dirty="0"/>
          </a:p>
        </p:txBody>
      </p:sp>
      <p:sp>
        <p:nvSpPr>
          <p:cNvPr id="3" name="Content Placeholder 2">
            <a:extLst>
              <a:ext uri="{FF2B5EF4-FFF2-40B4-BE49-F238E27FC236}">
                <a16:creationId xmlns:a16="http://schemas.microsoft.com/office/drawing/2014/main" id="{287AAB24-8FF8-C2AE-ADA5-D0374995910F}"/>
              </a:ext>
            </a:extLst>
          </p:cNvPr>
          <p:cNvSpPr>
            <a:spLocks noGrp="1"/>
          </p:cNvSpPr>
          <p:nvPr>
            <p:ph idx="1"/>
          </p:nvPr>
        </p:nvSpPr>
        <p:spPr/>
        <p:txBody>
          <a:bodyPr>
            <a:noAutofit/>
          </a:bodyPr>
          <a:lstStyle/>
          <a:p>
            <a:pPr algn="just"/>
            <a:r>
              <a:rPr lang="en-US" sz="2400" b="0" i="0" dirty="0">
                <a:solidFill>
                  <a:srgbClr val="282828"/>
                </a:solidFill>
                <a:effectLst/>
                <a:latin typeface="Palatino Linotype" panose="02040502050505030304" pitchFamily="18" charset="0"/>
              </a:rPr>
              <a:t>Cytokines are key mediators in the regulation of the normal immune response. </a:t>
            </a:r>
          </a:p>
          <a:p>
            <a:pPr algn="just"/>
            <a:r>
              <a:rPr lang="en-US" sz="2400" i="0" u="none" strike="noStrike" baseline="0" dirty="0">
                <a:latin typeface="Palatino Linotype" panose="02040502050505030304" pitchFamily="18" charset="0"/>
              </a:rPr>
              <a:t>Cytokines</a:t>
            </a:r>
            <a:r>
              <a:rPr lang="en-US" sz="2400" b="1" i="0" u="none" strike="noStrike" baseline="0" dirty="0">
                <a:latin typeface="Palatino Linotype" panose="02040502050505030304" pitchFamily="18" charset="0"/>
              </a:rPr>
              <a:t> </a:t>
            </a:r>
            <a:r>
              <a:rPr lang="en-US" sz="2400" b="0" i="0" u="none" strike="noStrike" baseline="0" dirty="0">
                <a:latin typeface="Palatino Linotype" panose="02040502050505030304" pitchFamily="18" charset="0"/>
              </a:rPr>
              <a:t>are a large group of secreted proteins which regulate and coordinate many activities of the cells of innate and adaptive immunity. </a:t>
            </a:r>
          </a:p>
          <a:p>
            <a:pPr algn="just"/>
            <a:r>
              <a:rPr lang="en-US" sz="2400" b="0" i="0" u="none" strike="noStrike" baseline="0" dirty="0">
                <a:latin typeface="Palatino Linotype" panose="02040502050505030304" pitchFamily="18" charset="0"/>
              </a:rPr>
              <a:t>All cells of the immune system secrete some cytokines and express specific signaling receptors for several cytokines. </a:t>
            </a:r>
            <a:endParaRPr lang="en-US" sz="2400" b="0" i="0" dirty="0">
              <a:solidFill>
                <a:srgbClr val="282828"/>
              </a:solidFill>
              <a:effectLst/>
              <a:latin typeface="Palatino Linotype" panose="02040502050505030304" pitchFamily="18" charset="0"/>
            </a:endParaRPr>
          </a:p>
          <a:p>
            <a:pPr algn="just"/>
            <a:r>
              <a:rPr lang="en-US" sz="2400" dirty="0">
                <a:latin typeface="Palatino Linotype" panose="02040502050505030304" pitchFamily="18" charset="0"/>
              </a:rPr>
              <a:t>Deregulation of cytokine expression plays a complex role in disease pathogenesis,</a:t>
            </a:r>
            <a:r>
              <a:rPr lang="en-US" sz="2400" b="0" i="0" dirty="0">
                <a:solidFill>
                  <a:srgbClr val="282828"/>
                </a:solidFill>
                <a:effectLst/>
                <a:latin typeface="Palatino Linotype" panose="02040502050505030304" pitchFamily="18" charset="0"/>
              </a:rPr>
              <a:t> including autoimmunity and cancer. </a:t>
            </a:r>
            <a:r>
              <a:rPr lang="en-US" sz="2400" dirty="0">
                <a:latin typeface="Palatino Linotype" panose="02040502050505030304" pitchFamily="18" charset="0"/>
              </a:rPr>
              <a:t>New therapeutic agents that neutralize cytokines have been shown to be successful in clinical practice.</a:t>
            </a:r>
          </a:p>
          <a:p>
            <a:pPr algn="just"/>
            <a:r>
              <a:rPr lang="en-US" sz="2400" b="0" i="0" dirty="0">
                <a:solidFill>
                  <a:srgbClr val="282828"/>
                </a:solidFill>
                <a:effectLst/>
                <a:latin typeface="Palatino Linotype" panose="02040502050505030304" pitchFamily="18" charset="0"/>
              </a:rPr>
              <a:t>Understanding the different modes of action of cytokines is of major interest, especially for the design of new selective drugs</a:t>
            </a:r>
            <a:endParaRPr lang="en-US" sz="2400" dirty="0">
              <a:solidFill>
                <a:srgbClr val="282828"/>
              </a:solidFill>
              <a:latin typeface="Palatino Linotype" panose="02040502050505030304" pitchFamily="18" charset="0"/>
            </a:endParaRPr>
          </a:p>
          <a:p>
            <a:pPr algn="just"/>
            <a:endParaRPr lang="en-US" sz="2400" dirty="0">
              <a:latin typeface="Palatino Linotype" panose="02040502050505030304" pitchFamily="18" charset="0"/>
            </a:endParaRPr>
          </a:p>
        </p:txBody>
      </p:sp>
    </p:spTree>
    <p:extLst>
      <p:ext uri="{BB962C8B-B14F-4D97-AF65-F5344CB8AC3E}">
        <p14:creationId xmlns:p14="http://schemas.microsoft.com/office/powerpoint/2010/main" val="3056770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Treatment options</a:t>
            </a:r>
          </a:p>
        </p:txBody>
      </p:sp>
      <p:sp>
        <p:nvSpPr>
          <p:cNvPr id="3" name="Content Placeholder 2"/>
          <p:cNvSpPr>
            <a:spLocks noGrp="1"/>
          </p:cNvSpPr>
          <p:nvPr>
            <p:ph idx="1"/>
          </p:nvPr>
        </p:nvSpPr>
        <p:spPr>
          <a:xfrm>
            <a:off x="838200" y="2287538"/>
            <a:ext cx="10515600" cy="4351338"/>
          </a:xfrm>
        </p:spPr>
        <p:txBody>
          <a:bodyPr>
            <a:normAutofit/>
          </a:bodyPr>
          <a:lstStyle/>
          <a:p>
            <a:pPr algn="just"/>
            <a:r>
              <a:rPr lang="en-US" sz="2400" dirty="0">
                <a:latin typeface="Palatino Linotype" panose="02040502050505030304" pitchFamily="18" charset="0"/>
              </a:rPr>
              <a:t>Conventional treatments for autoimmune diseases include several options – corticosteroids, methotrexate, azathioprine, cyclosporine. These treatment options have not proven to be sufficient and completely successful. The main issue is increased susceptibility to infection due to non-selective immune suppression</a:t>
            </a:r>
          </a:p>
          <a:p>
            <a:pPr algn="just"/>
            <a:r>
              <a:rPr lang="en-US" sz="2400" dirty="0">
                <a:latin typeface="Palatino Linotype" panose="02040502050505030304" pitchFamily="18" charset="0"/>
              </a:rPr>
              <a:t>To overcome this limitation novel treatments aim to inhibit inflammatory signals more selectively while at the same time causing minimal damage to homeostatic immune functions</a:t>
            </a:r>
          </a:p>
        </p:txBody>
      </p:sp>
    </p:spTree>
    <p:extLst>
      <p:ext uri="{BB962C8B-B14F-4D97-AF65-F5344CB8AC3E}">
        <p14:creationId xmlns:p14="http://schemas.microsoft.com/office/powerpoint/2010/main" val="901688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TNF targeted treatment</a:t>
            </a:r>
          </a:p>
        </p:txBody>
      </p:sp>
      <p:sp>
        <p:nvSpPr>
          <p:cNvPr id="3" name="Content Placeholder 2"/>
          <p:cNvSpPr>
            <a:spLocks noGrp="1"/>
          </p:cNvSpPr>
          <p:nvPr>
            <p:ph idx="1"/>
          </p:nvPr>
        </p:nvSpPr>
        <p:spPr>
          <a:xfrm>
            <a:off x="838199" y="1825625"/>
            <a:ext cx="10898171" cy="4667250"/>
          </a:xfrm>
        </p:spPr>
        <p:txBody>
          <a:bodyPr>
            <a:normAutofit/>
          </a:bodyPr>
          <a:lstStyle/>
          <a:p>
            <a:pPr algn="just"/>
            <a:r>
              <a:rPr lang="en-US" sz="2200" b="0" i="0" dirty="0">
                <a:solidFill>
                  <a:srgbClr val="282828"/>
                </a:solidFill>
                <a:effectLst/>
                <a:latin typeface="Palatino Linotype" panose="02040502050505030304" pitchFamily="18" charset="0"/>
              </a:rPr>
              <a:t>Tumor necrosis factor α plays a important role in many pathological conditions.</a:t>
            </a:r>
          </a:p>
          <a:p>
            <a:pPr algn="just"/>
            <a:r>
              <a:rPr lang="en-US" sz="2200" b="0" i="0" dirty="0">
                <a:solidFill>
                  <a:srgbClr val="282828"/>
                </a:solidFill>
                <a:effectLst/>
                <a:latin typeface="Palatino Linotype" panose="02040502050505030304" pitchFamily="18" charset="0"/>
              </a:rPr>
              <a:t>Tumor necrosis factor α is primarily generated by macrophages and monocytes. However, other cells such as some subsets of T cells, NK-cells, dendritic cells, B cells, fibroblasts, and astrocytes are also the producers of this cytokine at a low level.</a:t>
            </a:r>
          </a:p>
          <a:p>
            <a:pPr algn="just"/>
            <a:r>
              <a:rPr lang="en-US" sz="2200" dirty="0">
                <a:latin typeface="Palatino Linotype" panose="02040502050505030304" pitchFamily="18" charset="0"/>
              </a:rPr>
              <a:t>However it is well known that TNF has pleiotropic role depending on the binding of the TNF receptor</a:t>
            </a:r>
          </a:p>
          <a:p>
            <a:pPr algn="just"/>
            <a:r>
              <a:rPr lang="en-US" sz="2200" dirty="0">
                <a:latin typeface="Palatino Linotype" panose="02040502050505030304" pitchFamily="18" charset="0"/>
              </a:rPr>
              <a:t>TNF receptor – TNFR has two distinct variants - TNFR1 and TNFR2. However, the intracellular segments of TNFR1 and TNFR2 do not have homologous sequences and activate different signaling pathways.</a:t>
            </a:r>
          </a:p>
          <a:p>
            <a:pPr algn="just"/>
            <a:r>
              <a:rPr lang="en-US" sz="2200" dirty="0">
                <a:latin typeface="Palatino Linotype" panose="02040502050505030304" pitchFamily="18" charset="0"/>
              </a:rPr>
              <a:t>TNFR1 – expressed in almost all cells with the nucleus is responsible for the pro –inflammatory role</a:t>
            </a:r>
          </a:p>
          <a:p>
            <a:pPr algn="just"/>
            <a:r>
              <a:rPr lang="en-US" sz="2200" dirty="0">
                <a:latin typeface="Palatino Linotype" panose="02040502050505030304" pitchFamily="18" charset="0"/>
              </a:rPr>
              <a:t>TNFR2 – expressed in specific cells such as monocytes, </a:t>
            </a:r>
            <a:r>
              <a:rPr lang="en-US" sz="2200" dirty="0" err="1">
                <a:latin typeface="Palatino Linotype" panose="02040502050505030304" pitchFamily="18" charset="0"/>
              </a:rPr>
              <a:t>Treg</a:t>
            </a:r>
            <a:r>
              <a:rPr lang="en-US" sz="2200" dirty="0">
                <a:latin typeface="Palatino Linotype" panose="02040502050505030304" pitchFamily="18" charset="0"/>
              </a:rPr>
              <a:t> cells is responsible for regulatory role of the TNF </a:t>
            </a:r>
          </a:p>
        </p:txBody>
      </p:sp>
    </p:spTree>
    <p:extLst>
      <p:ext uri="{BB962C8B-B14F-4D97-AF65-F5344CB8AC3E}">
        <p14:creationId xmlns:p14="http://schemas.microsoft.com/office/powerpoint/2010/main" val="211774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DCDF659-DEB3-808F-CB97-278BDAB7E2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48" y="360961"/>
            <a:ext cx="9016484" cy="6136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871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TNF targeted treatment</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Some of the available anti-TNF medications, including infliximab, </a:t>
            </a:r>
            <a:r>
              <a:rPr lang="en-US" sz="2400" dirty="0" err="1">
                <a:latin typeface="Palatino Linotype" panose="02040502050505030304" pitchFamily="18" charset="0"/>
              </a:rPr>
              <a:t>adalimumab</a:t>
            </a:r>
            <a:r>
              <a:rPr lang="en-US" sz="2400" dirty="0">
                <a:latin typeface="Palatino Linotype" panose="02040502050505030304" pitchFamily="18" charset="0"/>
              </a:rPr>
              <a:t>, </a:t>
            </a:r>
            <a:r>
              <a:rPr lang="en-US" sz="2400" dirty="0" err="1">
                <a:latin typeface="Palatino Linotype" panose="02040502050505030304" pitchFamily="18" charset="0"/>
              </a:rPr>
              <a:t>golimumab</a:t>
            </a:r>
            <a:r>
              <a:rPr lang="en-US" sz="2400" dirty="0">
                <a:latin typeface="Palatino Linotype" panose="02040502050505030304" pitchFamily="18" charset="0"/>
              </a:rPr>
              <a:t>, </a:t>
            </a:r>
            <a:r>
              <a:rPr lang="en-US" sz="2400" dirty="0" err="1">
                <a:latin typeface="Palatino Linotype" panose="02040502050505030304" pitchFamily="18" charset="0"/>
              </a:rPr>
              <a:t>certolizumab</a:t>
            </a:r>
            <a:r>
              <a:rPr lang="en-US" sz="2400" dirty="0">
                <a:latin typeface="Palatino Linotype" panose="02040502050505030304" pitchFamily="18" charset="0"/>
              </a:rPr>
              <a:t> (</a:t>
            </a:r>
            <a:r>
              <a:rPr lang="en-US" sz="2400" dirty="0" err="1">
                <a:latin typeface="Palatino Linotype" panose="02040502050505030304" pitchFamily="18" charset="0"/>
              </a:rPr>
              <a:t>mAbs</a:t>
            </a:r>
            <a:r>
              <a:rPr lang="en-US" sz="2400" dirty="0">
                <a:latin typeface="Palatino Linotype" panose="02040502050505030304" pitchFamily="18" charset="0"/>
              </a:rPr>
              <a:t>) </a:t>
            </a:r>
            <a:r>
              <a:rPr lang="en-US" sz="2400" dirty="0" err="1">
                <a:latin typeface="Palatino Linotype" panose="02040502050505030304" pitchFamily="18" charset="0"/>
              </a:rPr>
              <a:t>etanercept</a:t>
            </a:r>
            <a:r>
              <a:rPr lang="en-US" sz="2400" dirty="0">
                <a:latin typeface="Palatino Linotype" panose="02040502050505030304" pitchFamily="18" charset="0"/>
              </a:rPr>
              <a:t> (receptor-Fc fusion protein) have had significant success in the treatment of RA, psoriasis, psoriatic arthritis, juvenile idiopathic arthritis (JIA), </a:t>
            </a:r>
            <a:r>
              <a:rPr lang="en-US" sz="2400" dirty="0" err="1">
                <a:latin typeface="Palatino Linotype" panose="02040502050505030304" pitchFamily="18" charset="0"/>
              </a:rPr>
              <a:t>ankylosing</a:t>
            </a:r>
            <a:r>
              <a:rPr lang="en-US" sz="2400" dirty="0">
                <a:latin typeface="Palatino Linotype" panose="02040502050505030304" pitchFamily="18" charset="0"/>
              </a:rPr>
              <a:t> spondylitis (AS).</a:t>
            </a:r>
          </a:p>
          <a:p>
            <a:pPr algn="just"/>
            <a:r>
              <a:rPr lang="en-US" sz="2400" dirty="0">
                <a:latin typeface="Palatino Linotype" panose="02040502050505030304" pitchFamily="18" charset="0"/>
              </a:rPr>
              <a:t>However, all of the anti-TNF drugs inhibit both TNFR1 and TNFR2 and due to the lack of specificity, it is possible for the patients to experience treatment failure, autoantibody formation, and paradoxical psoriasis onset during anti-TNF therapy</a:t>
            </a:r>
          </a:p>
        </p:txBody>
      </p:sp>
    </p:spTree>
    <p:extLst>
      <p:ext uri="{BB962C8B-B14F-4D97-AF65-F5344CB8AC3E}">
        <p14:creationId xmlns:p14="http://schemas.microsoft.com/office/powerpoint/2010/main" val="1679792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0FF169-ED4E-6917-B6FB-DA0E3C95721D}"/>
              </a:ext>
            </a:extLst>
          </p:cNvPr>
          <p:cNvSpPr>
            <a:spLocks noGrp="1"/>
          </p:cNvSpPr>
          <p:nvPr>
            <p:ph idx="1"/>
          </p:nvPr>
        </p:nvSpPr>
        <p:spPr>
          <a:xfrm>
            <a:off x="918586" y="490194"/>
            <a:ext cx="10515600" cy="5986020"/>
          </a:xfrm>
        </p:spPr>
        <p:txBody>
          <a:bodyPr>
            <a:normAutofit/>
          </a:bodyPr>
          <a:lstStyle/>
          <a:p>
            <a:r>
              <a:rPr lang="en-US" sz="2400" dirty="0">
                <a:latin typeface="Palatino Linotype" panose="02040502050505030304" pitchFamily="18" charset="0"/>
              </a:rPr>
              <a:t>The TNF-α inhibitor </a:t>
            </a:r>
            <a:r>
              <a:rPr lang="en-US" sz="2400" b="1" dirty="0">
                <a:latin typeface="Palatino Linotype" panose="02040502050505030304" pitchFamily="18" charset="0"/>
              </a:rPr>
              <a:t>ETANERCEPT</a:t>
            </a:r>
            <a:r>
              <a:rPr lang="en-US" sz="2400" dirty="0">
                <a:latin typeface="Palatino Linotype" panose="02040502050505030304" pitchFamily="18" charset="0"/>
              </a:rPr>
              <a:t> was the first biologic for the treatment of RA. </a:t>
            </a:r>
            <a:r>
              <a:rPr lang="en-US" sz="2400" b="1" dirty="0">
                <a:latin typeface="Palatino Linotype" panose="02040502050505030304" pitchFamily="18" charset="0"/>
              </a:rPr>
              <a:t>ETANERCEPT</a:t>
            </a:r>
            <a:r>
              <a:rPr lang="en-US" sz="2400" dirty="0">
                <a:latin typeface="Palatino Linotype" panose="02040502050505030304" pitchFamily="18" charset="0"/>
              </a:rPr>
              <a:t> is a FC fused recombinant form of a natural TNF inhibitor that was first described in 1988. </a:t>
            </a:r>
          </a:p>
          <a:p>
            <a:r>
              <a:rPr lang="en-US" sz="2400" dirty="0">
                <a:latin typeface="Palatino Linotype" panose="02040502050505030304" pitchFamily="18" charset="0"/>
              </a:rPr>
              <a:t>Etanercept can be used for the treatment of: psoriatic arthritis, ankylosing spondylitis, chronic plaque psoriasis, and juvenile idiopathic arthritis in children. </a:t>
            </a:r>
          </a:p>
          <a:p>
            <a:pPr marL="0" indent="0">
              <a:buNone/>
            </a:pPr>
            <a:endParaRPr lang="en-US" dirty="0">
              <a:latin typeface="Palatino Linotype" panose="02040502050505030304" pitchFamily="18" charset="0"/>
            </a:endParaRPr>
          </a:p>
        </p:txBody>
      </p:sp>
      <p:pic>
        <p:nvPicPr>
          <p:cNvPr id="25602" name="Picture 2" descr="Mode of Action | Enbrel® | PfizerPro India">
            <a:extLst>
              <a:ext uri="{FF2B5EF4-FFF2-40B4-BE49-F238E27FC236}">
                <a16:creationId xmlns:a16="http://schemas.microsoft.com/office/drawing/2014/main" id="{B64D0E38-327B-B9BB-4C97-A6CBC27E7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982" y="3136028"/>
            <a:ext cx="7620000" cy="3600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678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D6076F-86CF-D963-CF66-BD748BD43870}"/>
              </a:ext>
            </a:extLst>
          </p:cNvPr>
          <p:cNvSpPr>
            <a:spLocks noGrp="1"/>
          </p:cNvSpPr>
          <p:nvPr>
            <p:ph idx="1"/>
          </p:nvPr>
        </p:nvSpPr>
        <p:spPr>
          <a:xfrm>
            <a:off x="506605" y="278179"/>
            <a:ext cx="10515600" cy="3600485"/>
          </a:xfrm>
        </p:spPr>
        <p:txBody>
          <a:bodyPr>
            <a:normAutofit fontScale="92500" lnSpcReduction="10000"/>
          </a:bodyPr>
          <a:lstStyle/>
          <a:p>
            <a:r>
              <a:rPr lang="en-US" sz="2400" dirty="0">
                <a:latin typeface="Palatino Linotype" panose="02040502050505030304" pitchFamily="18" charset="0"/>
              </a:rPr>
              <a:t>INFLIXIMAB is a monoclonal chimeric human-mouse anti-TNF antibody and was approved in 1998.</a:t>
            </a:r>
          </a:p>
          <a:p>
            <a:r>
              <a:rPr lang="en-US" sz="2400" dirty="0">
                <a:latin typeface="Palatino Linotype" panose="02040502050505030304" pitchFamily="18" charset="0"/>
              </a:rPr>
              <a:t>INFLIXIMAB was first approved for the treatment of severe Crohn's disease and later also for RA. Infliximab was further approved for ulcerative colitis, psoriatic arthritis, ankylosing spondylitis, and chronic plaque psoriasis. </a:t>
            </a:r>
          </a:p>
          <a:p>
            <a:endParaRPr lang="en-US" sz="2400" dirty="0">
              <a:latin typeface="Palatino Linotype" panose="02040502050505030304" pitchFamily="18" charset="0"/>
            </a:endParaRPr>
          </a:p>
          <a:p>
            <a:r>
              <a:rPr lang="en-US" sz="2400" dirty="0">
                <a:latin typeface="Palatino Linotype" panose="02040502050505030304" pitchFamily="18" charset="0"/>
              </a:rPr>
              <a:t>A fully human monoclonal antibody against TNF-</a:t>
            </a:r>
            <a:r>
              <a:rPr lang="el-GR" sz="2400" dirty="0">
                <a:latin typeface="Palatino Linotype" panose="02040502050505030304" pitchFamily="18" charset="0"/>
              </a:rPr>
              <a:t>α (</a:t>
            </a:r>
            <a:r>
              <a:rPr lang="en-US" sz="2400" dirty="0">
                <a:latin typeface="Palatino Linotype" panose="02040502050505030304" pitchFamily="18" charset="0"/>
              </a:rPr>
              <a:t>ADALIMUMAB) was approved in 2002. </a:t>
            </a:r>
          </a:p>
          <a:p>
            <a:r>
              <a:rPr lang="en-US" sz="2400" dirty="0">
                <a:latin typeface="Palatino Linotype" panose="02040502050505030304" pitchFamily="18" charset="0"/>
              </a:rPr>
              <a:t>ADALIMUMAB is approved for rheumatoid arthritis, psoriatic arthritis, ankylosing spondylitis, Crohn's disease, ulcerative colitis, moderate-to-severe chronic psoriasis,, juvenile idiopathic arthritis. </a:t>
            </a:r>
          </a:p>
          <a:p>
            <a:endParaRPr lang="en-US" dirty="0"/>
          </a:p>
        </p:txBody>
      </p:sp>
      <p:pic>
        <p:nvPicPr>
          <p:cNvPr id="26626" name="Picture 2" descr="Schematic structure of the TNF inhibitors adalimumab, etanercept and... |  Download Scientific Diagram">
            <a:extLst>
              <a:ext uri="{FF2B5EF4-FFF2-40B4-BE49-F238E27FC236}">
                <a16:creationId xmlns:a16="http://schemas.microsoft.com/office/drawing/2014/main" id="{2D6F6FCF-EAEE-54C5-97D6-D95B0121B8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2048" y="3745531"/>
            <a:ext cx="7300442" cy="2834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5578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D09157-4581-CDC2-683D-AABA4E0CBAA3}"/>
              </a:ext>
            </a:extLst>
          </p:cNvPr>
          <p:cNvSpPr>
            <a:spLocks noGrp="1"/>
          </p:cNvSpPr>
          <p:nvPr>
            <p:ph idx="1"/>
          </p:nvPr>
        </p:nvSpPr>
        <p:spPr/>
        <p:txBody>
          <a:bodyPr/>
          <a:lstStyle/>
          <a:p>
            <a:r>
              <a:rPr lang="en-US" b="1" dirty="0">
                <a:latin typeface="Palatino Linotype" panose="02040502050505030304" pitchFamily="18" charset="0"/>
              </a:rPr>
              <a:t>CERTOLIZUMAB</a:t>
            </a:r>
            <a:r>
              <a:rPr lang="en-US" dirty="0">
                <a:latin typeface="Palatino Linotype" panose="02040502050505030304" pitchFamily="18" charset="0"/>
              </a:rPr>
              <a:t> and </a:t>
            </a:r>
            <a:r>
              <a:rPr lang="en-US" b="1" dirty="0">
                <a:latin typeface="Palatino Linotype" panose="02040502050505030304" pitchFamily="18" charset="0"/>
              </a:rPr>
              <a:t>GOLIMUMAB </a:t>
            </a:r>
            <a:r>
              <a:rPr lang="en-US" dirty="0">
                <a:latin typeface="Palatino Linotype" panose="02040502050505030304" pitchFamily="18" charset="0"/>
              </a:rPr>
              <a:t>was approved for the treatment of RA, psoriatic arthritis, ankylosing spondylitis, Crohn's disease unresponsive to regular medications (certolizumab), and ulcerative colitis (golimumab).</a:t>
            </a:r>
          </a:p>
        </p:txBody>
      </p:sp>
    </p:spTree>
    <p:extLst>
      <p:ext uri="{BB962C8B-B14F-4D97-AF65-F5344CB8AC3E}">
        <p14:creationId xmlns:p14="http://schemas.microsoft.com/office/powerpoint/2010/main" val="17553574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932" y="18255"/>
            <a:ext cx="10515600" cy="1325563"/>
          </a:xfrm>
        </p:spPr>
        <p:txBody>
          <a:bodyPr>
            <a:normAutofit/>
          </a:bodyPr>
          <a:lstStyle/>
          <a:p>
            <a:r>
              <a:rPr lang="en-US" sz="3200" b="1" dirty="0">
                <a:latin typeface="Palatino Linotype" panose="02040502050505030304" pitchFamily="18" charset="0"/>
              </a:rPr>
              <a:t>IL-1 targeted treatment</a:t>
            </a:r>
          </a:p>
        </p:txBody>
      </p:sp>
      <p:sp>
        <p:nvSpPr>
          <p:cNvPr id="3" name="Content Placeholder 2"/>
          <p:cNvSpPr>
            <a:spLocks noGrp="1"/>
          </p:cNvSpPr>
          <p:nvPr>
            <p:ph idx="1"/>
          </p:nvPr>
        </p:nvSpPr>
        <p:spPr>
          <a:xfrm>
            <a:off x="630810" y="1343817"/>
            <a:ext cx="10515600" cy="4859019"/>
          </a:xfrm>
        </p:spPr>
        <p:txBody>
          <a:bodyPr>
            <a:normAutofit/>
          </a:bodyPr>
          <a:lstStyle/>
          <a:p>
            <a:pPr algn="just"/>
            <a:r>
              <a:rPr lang="en-US" sz="2400" dirty="0">
                <a:latin typeface="Palatino Linotype" panose="02040502050505030304" pitchFamily="18" charset="0"/>
              </a:rPr>
              <a:t>There are two IL-1 forms - IL-1α and IL-1β. Both are pro-inflammatory cytokines associated with innate immunity and both bind to IL-1 receptor 1 (IL-1R1) </a:t>
            </a:r>
          </a:p>
          <a:p>
            <a:pPr algn="just"/>
            <a:r>
              <a:rPr lang="en-US" sz="2400" dirty="0">
                <a:latin typeface="Palatino Linotype" panose="02040502050505030304" pitchFamily="18" charset="0"/>
              </a:rPr>
              <a:t>Pro-IL-1α is a biologically active form, constitutively expressed mainly in </a:t>
            </a:r>
            <a:r>
              <a:rPr lang="en-US" sz="2400" dirty="0" err="1">
                <a:latin typeface="Palatino Linotype" panose="02040502050505030304" pitchFamily="18" charset="0"/>
              </a:rPr>
              <a:t>mesenchymal</a:t>
            </a:r>
            <a:r>
              <a:rPr lang="en-US" sz="2400" dirty="0">
                <a:latin typeface="Palatino Linotype" panose="02040502050505030304" pitchFamily="18" charset="0"/>
              </a:rPr>
              <a:t> cells, macrophages and many non-immune stromal cells (epithelial cells, endothelial cells, fibroblasts), located in the nucleus (transcription factor) during resting conditions. Upon inflammation, one portion is exported outside the cell and acts as a cytokine (binding to the same receptor as IL-1β), and the other part remains in the cell and still acts as a transcription factor</a:t>
            </a:r>
          </a:p>
          <a:p>
            <a:pPr algn="just"/>
            <a:r>
              <a:rPr lang="en-US" sz="2400" dirty="0">
                <a:latin typeface="Palatino Linotype" panose="02040502050505030304" pitchFamily="18" charset="0"/>
              </a:rPr>
              <a:t>IL-1α is not present in the systemic circulation, which supports the hypothesis that the critical pathogenic role of IL-1α in autoimmune diseases is rather at the local level than at the systemic level </a:t>
            </a:r>
          </a:p>
          <a:p>
            <a:pPr algn="just"/>
            <a:endParaRPr lang="en-US" sz="2400" dirty="0">
              <a:latin typeface="Palatino Linotype" panose="02040502050505030304" pitchFamily="18" charset="0"/>
            </a:endParaRPr>
          </a:p>
        </p:txBody>
      </p:sp>
    </p:spTree>
    <p:extLst>
      <p:ext uri="{BB962C8B-B14F-4D97-AF65-F5344CB8AC3E}">
        <p14:creationId xmlns:p14="http://schemas.microsoft.com/office/powerpoint/2010/main" val="2488762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IL-1 targeted treatment</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IL-1</a:t>
            </a:r>
            <a:r>
              <a:rPr lang="el-GR" sz="2400" dirty="0">
                <a:latin typeface="Palatino Linotype" panose="02040502050505030304" pitchFamily="18" charset="0"/>
              </a:rPr>
              <a:t>β </a:t>
            </a:r>
            <a:r>
              <a:rPr lang="en-US" sz="2400" dirty="0">
                <a:latin typeface="Palatino Linotype" panose="02040502050505030304" pitchFamily="18" charset="0"/>
              </a:rPr>
              <a:t>is more closely associated with autoimmune disease like systemic juvenile idiopathic arthritis (JIA) and gout.</a:t>
            </a:r>
          </a:p>
          <a:p>
            <a:pPr algn="just"/>
            <a:r>
              <a:rPr lang="en-US" sz="2400" dirty="0">
                <a:latin typeface="Palatino Linotype" panose="02040502050505030304" pitchFamily="18" charset="0"/>
              </a:rPr>
              <a:t>Macrophages produce pro-IL-1β. However, for IL-1β to become active,   it requires inflammasome activation-mediated cleavage by caspase-1</a:t>
            </a:r>
          </a:p>
          <a:p>
            <a:pPr algn="just"/>
            <a:r>
              <a:rPr lang="en-US" sz="2400" dirty="0">
                <a:latin typeface="Palatino Linotype" panose="02040502050505030304" pitchFamily="18" charset="0"/>
              </a:rPr>
              <a:t>IL-1β is originally described as “endogenous pyrogen” given its role in the induction of fever.</a:t>
            </a:r>
          </a:p>
        </p:txBody>
      </p:sp>
    </p:spTree>
    <p:extLst>
      <p:ext uri="{BB962C8B-B14F-4D97-AF65-F5344CB8AC3E}">
        <p14:creationId xmlns:p14="http://schemas.microsoft.com/office/powerpoint/2010/main" val="2814339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IL-1 targeted treatment</a:t>
            </a:r>
          </a:p>
        </p:txBody>
      </p:sp>
      <p:sp>
        <p:nvSpPr>
          <p:cNvPr id="3" name="Content Placeholder 2"/>
          <p:cNvSpPr>
            <a:spLocks noGrp="1"/>
          </p:cNvSpPr>
          <p:nvPr>
            <p:ph idx="1"/>
          </p:nvPr>
        </p:nvSpPr>
        <p:spPr/>
        <p:txBody>
          <a:bodyPr>
            <a:normAutofit/>
          </a:bodyPr>
          <a:lstStyle/>
          <a:p>
            <a:r>
              <a:rPr lang="en-US" sz="2400" dirty="0">
                <a:latin typeface="Palatino Linotype" panose="02040502050505030304" pitchFamily="18" charset="0"/>
              </a:rPr>
              <a:t>Upon occupation by IL-1</a:t>
            </a:r>
            <a:r>
              <a:rPr lang="el-GR" sz="2400" dirty="0">
                <a:latin typeface="Palatino Linotype" panose="02040502050505030304" pitchFamily="18" charset="0"/>
              </a:rPr>
              <a:t>α </a:t>
            </a:r>
            <a:r>
              <a:rPr lang="en-US" sz="2400" dirty="0">
                <a:latin typeface="Palatino Linotype" panose="02040502050505030304" pitchFamily="18" charset="0"/>
              </a:rPr>
              <a:t>or IL-1</a:t>
            </a:r>
            <a:r>
              <a:rPr lang="el-GR" sz="2400" dirty="0">
                <a:latin typeface="Palatino Linotype" panose="02040502050505030304" pitchFamily="18" charset="0"/>
              </a:rPr>
              <a:t>β, </a:t>
            </a:r>
            <a:r>
              <a:rPr lang="en-US" sz="2400" dirty="0">
                <a:latin typeface="Palatino Linotype" panose="02040502050505030304" pitchFamily="18" charset="0"/>
              </a:rPr>
              <a:t>IL-1R1 forms a heterotrimeric complex with IL-1R3 and, trough the signal pathways activation, promotes inflammation.</a:t>
            </a:r>
          </a:p>
          <a:p>
            <a:r>
              <a:rPr lang="en-US" sz="2400" dirty="0">
                <a:latin typeface="Palatino Linotype" panose="02040502050505030304" pitchFamily="18" charset="0"/>
              </a:rPr>
              <a:t>The inflammatory activity of IL-1 is regulated by the naturally occurring IL-1R antagonist.</a:t>
            </a:r>
          </a:p>
          <a:p>
            <a:r>
              <a:rPr lang="en-US" sz="2400" dirty="0">
                <a:latin typeface="Palatino Linotype" panose="02040502050505030304" pitchFamily="18" charset="0"/>
              </a:rPr>
              <a:t>Binding of IL-1Ra to IL-1R1 leads to a conformational change that interferes with  the formation of the heterotrimeric complex with IL-1R3 and thus attenuates an IL-1 mediated inflammation. </a:t>
            </a:r>
          </a:p>
        </p:txBody>
      </p:sp>
    </p:spTree>
    <p:extLst>
      <p:ext uri="{BB962C8B-B14F-4D97-AF65-F5344CB8AC3E}">
        <p14:creationId xmlns:p14="http://schemas.microsoft.com/office/powerpoint/2010/main" val="3074279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ytokines - Part of Body's Defence System">
            <a:extLst>
              <a:ext uri="{FF2B5EF4-FFF2-40B4-BE49-F238E27FC236}">
                <a16:creationId xmlns:a16="http://schemas.microsoft.com/office/drawing/2014/main" id="{FB27DDEC-1834-C835-7BA5-323DF6684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5526" y="413761"/>
            <a:ext cx="4286250" cy="619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679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5" y="145708"/>
            <a:ext cx="10515600" cy="1325563"/>
          </a:xfrm>
        </p:spPr>
        <p:txBody>
          <a:bodyPr>
            <a:normAutofit/>
          </a:bodyPr>
          <a:lstStyle/>
          <a:p>
            <a:r>
              <a:rPr lang="en-US" sz="3200" b="1" dirty="0">
                <a:latin typeface="Palatino Linotype" panose="02040502050505030304" pitchFamily="18" charset="0"/>
              </a:rPr>
              <a:t>IL-1 targeted treatment</a:t>
            </a:r>
          </a:p>
        </p:txBody>
      </p:sp>
      <p:sp>
        <p:nvSpPr>
          <p:cNvPr id="3" name="Content Placeholder 2"/>
          <p:cNvSpPr>
            <a:spLocks noGrp="1"/>
          </p:cNvSpPr>
          <p:nvPr>
            <p:ph idx="1"/>
          </p:nvPr>
        </p:nvSpPr>
        <p:spPr>
          <a:xfrm>
            <a:off x="431545" y="1210869"/>
            <a:ext cx="10922255" cy="5431084"/>
          </a:xfrm>
        </p:spPr>
        <p:txBody>
          <a:bodyPr/>
          <a:lstStyle/>
          <a:p>
            <a:r>
              <a:rPr lang="en-US" sz="2400" dirty="0">
                <a:latin typeface="Palatino Linotype" panose="02040502050505030304" pitchFamily="18" charset="0"/>
              </a:rPr>
              <a:t>There are three anti-IL-1 medications available:</a:t>
            </a:r>
          </a:p>
          <a:p>
            <a:endParaRPr lang="en-US" sz="2400" dirty="0">
              <a:latin typeface="Palatino Linotype" panose="02040502050505030304" pitchFamily="18" charset="0"/>
            </a:endParaRPr>
          </a:p>
          <a:p>
            <a:pPr marL="0" indent="0">
              <a:buNone/>
            </a:pPr>
            <a:r>
              <a:rPr lang="en-US" sz="2400" dirty="0">
                <a:latin typeface="Palatino Linotype" panose="02040502050505030304" pitchFamily="18" charset="0"/>
              </a:rPr>
              <a:t>1. </a:t>
            </a:r>
            <a:r>
              <a:rPr lang="en-US" sz="2400" b="1" dirty="0">
                <a:latin typeface="Palatino Linotype" panose="02040502050505030304" pitchFamily="18" charset="0"/>
              </a:rPr>
              <a:t>Canakinumab</a:t>
            </a:r>
            <a:r>
              <a:rPr lang="en-US" sz="2400" dirty="0">
                <a:latin typeface="Palatino Linotype" panose="02040502050505030304" pitchFamily="18" charset="0"/>
              </a:rPr>
              <a:t>, an anti-IL-1</a:t>
            </a:r>
            <a:r>
              <a:rPr lang="el-GR" sz="2400" dirty="0">
                <a:latin typeface="Palatino Linotype" panose="02040502050505030304" pitchFamily="18" charset="0"/>
              </a:rPr>
              <a:t>β </a:t>
            </a:r>
            <a:r>
              <a:rPr lang="en-US" sz="2400" dirty="0" err="1">
                <a:latin typeface="Palatino Linotype" panose="02040502050505030304" pitchFamily="18" charset="0"/>
              </a:rPr>
              <a:t>mAb</a:t>
            </a:r>
            <a:r>
              <a:rPr lang="en-US" sz="2400" dirty="0">
                <a:latin typeface="Palatino Linotype" panose="02040502050505030304" pitchFamily="18" charset="0"/>
              </a:rPr>
              <a:t> - blocks IL-1</a:t>
            </a:r>
            <a:r>
              <a:rPr lang="el-GR" sz="2400" dirty="0">
                <a:latin typeface="Palatino Linotype" panose="02040502050505030304" pitchFamily="18" charset="0"/>
              </a:rPr>
              <a:t>β</a:t>
            </a:r>
            <a:endParaRPr lang="en-US" sz="2400" dirty="0">
              <a:latin typeface="Palatino Linotype" panose="02040502050505030304" pitchFamily="18" charset="0"/>
            </a:endParaRPr>
          </a:p>
          <a:p>
            <a:pPr marL="0" indent="0">
              <a:buNone/>
            </a:pPr>
            <a:r>
              <a:rPr lang="en-US" sz="2400" dirty="0">
                <a:latin typeface="Palatino Linotype" panose="02040502050505030304" pitchFamily="18" charset="0"/>
              </a:rPr>
              <a:t>2. </a:t>
            </a:r>
            <a:r>
              <a:rPr lang="en-US" sz="2400" b="1" dirty="0">
                <a:latin typeface="Palatino Linotype" panose="02040502050505030304" pitchFamily="18" charset="0"/>
              </a:rPr>
              <a:t>Anakinra</a:t>
            </a:r>
            <a:r>
              <a:rPr lang="en-US" sz="2400" dirty="0">
                <a:latin typeface="Palatino Linotype" panose="02040502050505030304" pitchFamily="18" charset="0"/>
              </a:rPr>
              <a:t>, a recombinant IL-1 receptor antagonist – blocks both IL-1</a:t>
            </a:r>
            <a:r>
              <a:rPr lang="el-GR" sz="2400" dirty="0">
                <a:latin typeface="Palatino Linotype" panose="02040502050505030304" pitchFamily="18" charset="0"/>
              </a:rPr>
              <a:t>α</a:t>
            </a:r>
            <a:r>
              <a:rPr lang="en-US" sz="2400" dirty="0">
                <a:latin typeface="Palatino Linotype" panose="02040502050505030304" pitchFamily="18" charset="0"/>
              </a:rPr>
              <a:t> and IL-1</a:t>
            </a:r>
            <a:r>
              <a:rPr lang="el-GR" sz="2400" dirty="0">
                <a:latin typeface="Palatino Linotype" panose="02040502050505030304" pitchFamily="18" charset="0"/>
              </a:rPr>
              <a:t>β</a:t>
            </a:r>
            <a:endParaRPr lang="en-US" sz="2400" dirty="0">
              <a:latin typeface="Palatino Linotype" panose="02040502050505030304" pitchFamily="18" charset="0"/>
            </a:endParaRPr>
          </a:p>
          <a:p>
            <a:pPr marL="0" indent="0">
              <a:buNone/>
            </a:pPr>
            <a:r>
              <a:rPr lang="en-US" sz="2400" dirty="0">
                <a:latin typeface="Palatino Linotype" panose="02040502050505030304" pitchFamily="18" charset="0"/>
              </a:rPr>
              <a:t>3. </a:t>
            </a:r>
            <a:r>
              <a:rPr lang="en-US" sz="2400" b="1" dirty="0">
                <a:latin typeface="Palatino Linotype" panose="02040502050505030304" pitchFamily="18" charset="0"/>
              </a:rPr>
              <a:t>Rilonacept</a:t>
            </a:r>
            <a:r>
              <a:rPr lang="en-US" sz="2400" dirty="0">
                <a:latin typeface="Palatino Linotype" panose="02040502050505030304" pitchFamily="18" charset="0"/>
              </a:rPr>
              <a:t>, an IL-1R1- Fc fusion protein – blocks both IL-1</a:t>
            </a:r>
            <a:r>
              <a:rPr lang="el-GR" sz="2400" dirty="0">
                <a:latin typeface="Palatino Linotype" panose="02040502050505030304" pitchFamily="18" charset="0"/>
              </a:rPr>
              <a:t>α</a:t>
            </a:r>
            <a:r>
              <a:rPr lang="en-US" sz="2400" dirty="0">
                <a:latin typeface="Palatino Linotype" panose="02040502050505030304" pitchFamily="18" charset="0"/>
              </a:rPr>
              <a:t> and IL-1</a:t>
            </a:r>
            <a:r>
              <a:rPr lang="el-GR" sz="2400" dirty="0">
                <a:latin typeface="Palatino Linotype" panose="02040502050505030304" pitchFamily="18" charset="0"/>
              </a:rPr>
              <a:t>β</a:t>
            </a:r>
            <a:endParaRPr lang="en-US" sz="2400" dirty="0">
              <a:latin typeface="Palatino Linotype" panose="02040502050505030304" pitchFamily="18" charset="0"/>
            </a:endParaRPr>
          </a:p>
          <a:p>
            <a:endParaRPr lang="en-US" dirty="0"/>
          </a:p>
        </p:txBody>
      </p:sp>
      <p:pic>
        <p:nvPicPr>
          <p:cNvPr id="21506" name="Picture 2" descr="Anakinra (Kineret): Important Drug Information – NSUR Blog">
            <a:extLst>
              <a:ext uri="{FF2B5EF4-FFF2-40B4-BE49-F238E27FC236}">
                <a16:creationId xmlns:a16="http://schemas.microsoft.com/office/drawing/2014/main" id="{4338C825-45E9-EC56-F6E3-2632F536FA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7642" y="4569167"/>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23E9653-A608-0C0F-95B9-64C43D041CE9}"/>
              </a:ext>
            </a:extLst>
          </p:cNvPr>
          <p:cNvPicPr>
            <a:picLocks noChangeAspect="1"/>
          </p:cNvPicPr>
          <p:nvPr/>
        </p:nvPicPr>
        <p:blipFill>
          <a:blip r:embed="rId3"/>
          <a:stretch>
            <a:fillRect/>
          </a:stretch>
        </p:blipFill>
        <p:spPr>
          <a:xfrm>
            <a:off x="1946241" y="4518253"/>
            <a:ext cx="2525276" cy="2194039"/>
          </a:xfrm>
          <a:prstGeom prst="rect">
            <a:avLst/>
          </a:prstGeom>
        </p:spPr>
      </p:pic>
      <p:pic>
        <p:nvPicPr>
          <p:cNvPr id="21508" name="Picture 4" descr="Arcalyst: World's First Drug to Treat Recurrent Pericarditis • BioPharma  Media">
            <a:extLst>
              <a:ext uri="{FF2B5EF4-FFF2-40B4-BE49-F238E27FC236}">
                <a16:creationId xmlns:a16="http://schemas.microsoft.com/office/drawing/2014/main" id="{4DEB5BAA-B3E5-BA4F-79CB-10B7763053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9855" y="4569167"/>
            <a:ext cx="3733003"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6501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6ED580-B19E-7570-459F-8E379E2ECFD3}"/>
              </a:ext>
            </a:extLst>
          </p:cNvPr>
          <p:cNvSpPr>
            <a:spLocks noGrp="1"/>
          </p:cNvSpPr>
          <p:nvPr>
            <p:ph idx="1"/>
          </p:nvPr>
        </p:nvSpPr>
        <p:spPr>
          <a:xfrm>
            <a:off x="423420" y="418571"/>
            <a:ext cx="11300668" cy="3309368"/>
          </a:xfrm>
        </p:spPr>
        <p:txBody>
          <a:bodyPr>
            <a:noAutofit/>
          </a:bodyPr>
          <a:lstStyle/>
          <a:p>
            <a:pPr algn="just"/>
            <a:r>
              <a:rPr lang="en-US" sz="2000" b="1" dirty="0">
                <a:latin typeface="Palatino Linotype" panose="02040502050505030304" pitchFamily="18" charset="0"/>
              </a:rPr>
              <a:t>Anakinra</a:t>
            </a:r>
            <a:r>
              <a:rPr lang="en-US" sz="2000" dirty="0">
                <a:latin typeface="Palatino Linotype" panose="02040502050505030304" pitchFamily="18" charset="0"/>
              </a:rPr>
              <a:t> is a </a:t>
            </a:r>
            <a:r>
              <a:rPr lang="en-US" sz="2000" i="1" dirty="0">
                <a:solidFill>
                  <a:srgbClr val="FF0000"/>
                </a:solidFill>
                <a:latin typeface="Palatino Linotype" panose="02040502050505030304" pitchFamily="18" charset="0"/>
              </a:rPr>
              <a:t>recombinant form of IL-1Ra </a:t>
            </a:r>
            <a:r>
              <a:rPr lang="en-US" sz="2000" dirty="0">
                <a:latin typeface="Palatino Linotype" panose="02040502050505030304" pitchFamily="18" charset="0"/>
              </a:rPr>
              <a:t>that was approved in 2001 for the treatment of RA.</a:t>
            </a:r>
          </a:p>
          <a:p>
            <a:pPr algn="just"/>
            <a:r>
              <a:rPr lang="en-US" sz="2000" dirty="0">
                <a:latin typeface="Palatino Linotype" panose="02040502050505030304" pitchFamily="18" charset="0"/>
              </a:rPr>
              <a:t>Anakinra is approved to treat patients suffering from a form of cryopyrin-associated periodic syndrome (CAPS) called neonatal multisystem inflammatory disease (NOMID). CAPS is the common name for three autoinflammatory syndromes (familial cold autoinflammatory syndrome, Muckle-Wells syndrome, and NOMID), in which dysregulated inflammasome results in the activation and secretion of IL-1β and inflammation occurs.   </a:t>
            </a:r>
          </a:p>
        </p:txBody>
      </p:sp>
      <p:pic>
        <p:nvPicPr>
          <p:cNvPr id="20484" name="Picture 4" descr="Anakinra (Kineret®)">
            <a:extLst>
              <a:ext uri="{FF2B5EF4-FFF2-40B4-BE49-F238E27FC236}">
                <a16:creationId xmlns:a16="http://schemas.microsoft.com/office/drawing/2014/main" id="{899A6427-FCFC-638C-4243-2230B9C9D8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1137" y="2635180"/>
            <a:ext cx="3178367" cy="317836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5D9B952-E78C-D32A-599A-04CA5AE146ED}"/>
              </a:ext>
            </a:extLst>
          </p:cNvPr>
          <p:cNvSpPr txBox="1"/>
          <p:nvPr/>
        </p:nvSpPr>
        <p:spPr>
          <a:xfrm>
            <a:off x="343033" y="2376778"/>
            <a:ext cx="7303762" cy="3754874"/>
          </a:xfrm>
          <a:prstGeom prst="rect">
            <a:avLst/>
          </a:prstGeom>
          <a:noFill/>
        </p:spPr>
        <p:txBody>
          <a:bodyPr wrap="square">
            <a:spAutoFit/>
          </a:bodyPr>
          <a:lstStyle/>
          <a:p>
            <a:pPr marL="285750" indent="-285750" algn="just">
              <a:buFont typeface="Arial" panose="020B0604020202020204" pitchFamily="34" charset="0"/>
              <a:buChar char="•"/>
            </a:pPr>
            <a:r>
              <a:rPr lang="en-US" sz="2000" dirty="0">
                <a:latin typeface="Palatino Linotype" panose="02040502050505030304" pitchFamily="18" charset="0"/>
              </a:rPr>
              <a:t>Familial Mediterranean fever (FMF) is an inherited chronic inflammatory disease in which IL-1 plays a major role. </a:t>
            </a:r>
          </a:p>
          <a:p>
            <a:pPr marL="285750" indent="-285750" algn="just">
              <a:buFont typeface="Arial" panose="020B0604020202020204" pitchFamily="34" charset="0"/>
              <a:buChar char="•"/>
            </a:pPr>
            <a:r>
              <a:rPr lang="en-US" sz="2000" dirty="0">
                <a:latin typeface="Palatino Linotype" panose="02040502050505030304" pitchFamily="18" charset="0"/>
              </a:rPr>
              <a:t>Anakinra has also been shown to be effective in non-hereditary chronic systemic inflammatory diseases such as adult-onset Still's disease, which involves arthritis, fever and systemic inflammation and for systemic-onset juvenile idiopathic arthritis (SJIA).</a:t>
            </a:r>
          </a:p>
          <a:p>
            <a:pPr marL="285750" indent="-285750" algn="just">
              <a:buFont typeface="Arial" panose="020B0604020202020204" pitchFamily="34" charset="0"/>
              <a:buChar char="•"/>
            </a:pPr>
            <a:r>
              <a:rPr lang="en-US" sz="2000" dirty="0">
                <a:latin typeface="Palatino Linotype" panose="02040502050505030304" pitchFamily="18" charset="0"/>
              </a:rPr>
              <a:t>Anakinra has a short half-life of about 6 h; treatment therefore requires frequent subcutaneous injections, and the most common side effect of anakinra is an injection site reaction. </a:t>
            </a:r>
          </a:p>
          <a:p>
            <a:pPr algn="just"/>
            <a:endParaRPr lang="en-US" dirty="0"/>
          </a:p>
        </p:txBody>
      </p:sp>
      <p:sp>
        <p:nvSpPr>
          <p:cNvPr id="7" name="TextBox 6">
            <a:extLst>
              <a:ext uri="{FF2B5EF4-FFF2-40B4-BE49-F238E27FC236}">
                <a16:creationId xmlns:a16="http://schemas.microsoft.com/office/drawing/2014/main" id="{E7B2D46C-D851-0E97-D9F8-C2021BC671F6}"/>
              </a:ext>
            </a:extLst>
          </p:cNvPr>
          <p:cNvSpPr txBox="1"/>
          <p:nvPr/>
        </p:nvSpPr>
        <p:spPr>
          <a:xfrm>
            <a:off x="7938197" y="5944548"/>
            <a:ext cx="4067069" cy="707886"/>
          </a:xfrm>
          <a:prstGeom prst="rect">
            <a:avLst/>
          </a:prstGeom>
          <a:noFill/>
        </p:spPr>
        <p:txBody>
          <a:bodyPr wrap="square">
            <a:spAutoFit/>
          </a:bodyPr>
          <a:lstStyle/>
          <a:p>
            <a:pPr algn="just"/>
            <a:r>
              <a:rPr lang="en-US" sz="2000" b="1" dirty="0">
                <a:latin typeface="Palatino Linotype" panose="02040502050505030304" pitchFamily="18" charset="0"/>
              </a:rPr>
              <a:t>Anakinra competes with IL-1 for receptor binding</a:t>
            </a:r>
            <a:r>
              <a:rPr lang="en-US" sz="1800" dirty="0">
                <a:latin typeface="Palatino Linotype" panose="02040502050505030304" pitchFamily="18" charset="0"/>
              </a:rPr>
              <a:t>.</a:t>
            </a:r>
          </a:p>
        </p:txBody>
      </p:sp>
    </p:spTree>
    <p:extLst>
      <p:ext uri="{BB962C8B-B14F-4D97-AF65-F5344CB8AC3E}">
        <p14:creationId xmlns:p14="http://schemas.microsoft.com/office/powerpoint/2010/main" val="18799715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071060-6556-AD4F-6F98-81869ED7FBCC}"/>
              </a:ext>
            </a:extLst>
          </p:cNvPr>
          <p:cNvSpPr>
            <a:spLocks noGrp="1"/>
          </p:cNvSpPr>
          <p:nvPr>
            <p:ph idx="1"/>
          </p:nvPr>
        </p:nvSpPr>
        <p:spPr>
          <a:xfrm>
            <a:off x="767861" y="539435"/>
            <a:ext cx="10515600" cy="4351338"/>
          </a:xfrm>
        </p:spPr>
        <p:txBody>
          <a:bodyPr>
            <a:normAutofit/>
          </a:bodyPr>
          <a:lstStyle/>
          <a:p>
            <a:r>
              <a:rPr lang="en-US" sz="2200" b="1" dirty="0">
                <a:latin typeface="Palatino Linotype" panose="02040502050505030304" pitchFamily="18" charset="0"/>
              </a:rPr>
              <a:t>Rilonacept</a:t>
            </a:r>
            <a:r>
              <a:rPr lang="en-US" sz="2200" dirty="0">
                <a:latin typeface="Palatino Linotype" panose="02040502050505030304" pitchFamily="18" charset="0"/>
              </a:rPr>
              <a:t> was approved as a biologic in 2008</a:t>
            </a:r>
          </a:p>
          <a:p>
            <a:r>
              <a:rPr lang="en-US" sz="2200" dirty="0">
                <a:latin typeface="Palatino Linotype" panose="02040502050505030304" pitchFamily="18" charset="0"/>
              </a:rPr>
              <a:t>Rilonacept acts as a soluble decoy receptor, or "trap", that binds IL-1</a:t>
            </a:r>
            <a:r>
              <a:rPr lang="el-GR" sz="2200" dirty="0">
                <a:latin typeface="Palatino Linotype" panose="02040502050505030304" pitchFamily="18" charset="0"/>
              </a:rPr>
              <a:t>α</a:t>
            </a:r>
            <a:r>
              <a:rPr lang="en-US" sz="2200" dirty="0">
                <a:latin typeface="Palatino Linotype" panose="02040502050505030304" pitchFamily="18" charset="0"/>
              </a:rPr>
              <a:t> or IL-1</a:t>
            </a:r>
            <a:r>
              <a:rPr lang="el-GR" sz="2200" dirty="0">
                <a:latin typeface="Palatino Linotype" panose="02040502050505030304" pitchFamily="18" charset="0"/>
              </a:rPr>
              <a:t>β</a:t>
            </a:r>
            <a:r>
              <a:rPr lang="en-US" sz="2200" dirty="0">
                <a:latin typeface="Palatino Linotype" panose="02040502050505030304" pitchFamily="18" charset="0"/>
              </a:rPr>
              <a:t>  and prevents interaction with the cell surface receptor for IL-1, thus inhibiting IL-1 activity</a:t>
            </a:r>
          </a:p>
          <a:p>
            <a:r>
              <a:rPr lang="en-US" sz="2200" b="1" dirty="0">
                <a:latin typeface="Palatino Linotype" panose="02040502050505030304" pitchFamily="18" charset="0"/>
              </a:rPr>
              <a:t>Canakinumab</a:t>
            </a:r>
            <a:r>
              <a:rPr lang="en-US" sz="2200" dirty="0">
                <a:latin typeface="Palatino Linotype" panose="02040502050505030304" pitchFamily="18" charset="0"/>
              </a:rPr>
              <a:t>, a monoclonal anti-IL-1β antibody was approved in 2009.</a:t>
            </a:r>
          </a:p>
          <a:p>
            <a:r>
              <a:rPr lang="en-US" sz="2200" dirty="0">
                <a:latin typeface="Palatino Linotype" panose="02040502050505030304" pitchFamily="18" charset="0"/>
              </a:rPr>
              <a:t>Both of them are used for the treatment of cryopyrin-associated periodic syndrome (CAPS)</a:t>
            </a:r>
            <a:endParaRPr lang="en-US" sz="2200" dirty="0"/>
          </a:p>
        </p:txBody>
      </p:sp>
      <p:pic>
        <p:nvPicPr>
          <p:cNvPr id="5" name="Picture 4">
            <a:extLst>
              <a:ext uri="{FF2B5EF4-FFF2-40B4-BE49-F238E27FC236}">
                <a16:creationId xmlns:a16="http://schemas.microsoft.com/office/drawing/2014/main" id="{C97E6DB3-E4A1-A1CB-7189-92710966CFD4}"/>
              </a:ext>
            </a:extLst>
          </p:cNvPr>
          <p:cNvPicPr>
            <a:picLocks noChangeAspect="1"/>
          </p:cNvPicPr>
          <p:nvPr/>
        </p:nvPicPr>
        <p:blipFill>
          <a:blip r:embed="rId2"/>
          <a:stretch>
            <a:fillRect/>
          </a:stretch>
        </p:blipFill>
        <p:spPr>
          <a:xfrm>
            <a:off x="4521412" y="3008522"/>
            <a:ext cx="6902727" cy="3463432"/>
          </a:xfrm>
          <a:prstGeom prst="rect">
            <a:avLst/>
          </a:prstGeom>
        </p:spPr>
      </p:pic>
    </p:spTree>
    <p:extLst>
      <p:ext uri="{BB962C8B-B14F-4D97-AF65-F5344CB8AC3E}">
        <p14:creationId xmlns:p14="http://schemas.microsoft.com/office/powerpoint/2010/main" val="13956342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Type 1 IFN targeted treatment</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The roles of type 1 IFNs: IFN-</a:t>
            </a:r>
            <a:r>
              <a:rPr lang="el-GR" sz="2400" dirty="0">
                <a:latin typeface="Palatino Linotype" panose="02040502050505030304" pitchFamily="18" charset="0"/>
              </a:rPr>
              <a:t>α, </a:t>
            </a:r>
            <a:r>
              <a:rPr lang="en-US" sz="2400" dirty="0">
                <a:latin typeface="Palatino Linotype" panose="02040502050505030304" pitchFamily="18" charset="0"/>
              </a:rPr>
              <a:t>IFN-</a:t>
            </a:r>
            <a:r>
              <a:rPr lang="el-GR" sz="2400" dirty="0">
                <a:latin typeface="Palatino Linotype" panose="02040502050505030304" pitchFamily="18" charset="0"/>
              </a:rPr>
              <a:t>β</a:t>
            </a:r>
            <a:endParaRPr lang="en-US" sz="2400" dirty="0">
              <a:latin typeface="Palatino Linotype" panose="02040502050505030304" pitchFamily="18" charset="0"/>
            </a:endParaRPr>
          </a:p>
          <a:p>
            <a:pPr lvl="1" algn="just"/>
            <a:r>
              <a:rPr lang="en-US" dirty="0">
                <a:latin typeface="Palatino Linotype" panose="02040502050505030304" pitchFamily="18" charset="0"/>
              </a:rPr>
              <a:t>antiviral factors </a:t>
            </a:r>
          </a:p>
          <a:p>
            <a:pPr lvl="1" algn="just"/>
            <a:r>
              <a:rPr lang="en-US" dirty="0">
                <a:latin typeface="Palatino Linotype" panose="02040502050505030304" pitchFamily="18" charset="0"/>
              </a:rPr>
              <a:t>autoimmune diseases </a:t>
            </a:r>
          </a:p>
          <a:p>
            <a:pPr algn="just"/>
            <a:r>
              <a:rPr lang="en-US" sz="2400" dirty="0">
                <a:latin typeface="Palatino Linotype" panose="02040502050505030304" pitchFamily="18" charset="0"/>
              </a:rPr>
              <a:t>Type 1 IFNs were initially suggested to play a role in viral infections</a:t>
            </a:r>
          </a:p>
          <a:p>
            <a:pPr algn="just"/>
            <a:r>
              <a:rPr lang="en-US" sz="2400" dirty="0">
                <a:latin typeface="Palatino Linotype" panose="02040502050505030304" pitchFamily="18" charset="0"/>
              </a:rPr>
              <a:t>Subsequently, the role in the pathogenesis of autoimmune diseases was confirmed by the significantly increased expression of type 1 IFN in the patients with SLE and the development of an SLE-like syndrome after recombinant IFN-α therapy </a:t>
            </a:r>
          </a:p>
        </p:txBody>
      </p:sp>
    </p:spTree>
    <p:extLst>
      <p:ext uri="{BB962C8B-B14F-4D97-AF65-F5344CB8AC3E}">
        <p14:creationId xmlns:p14="http://schemas.microsoft.com/office/powerpoint/2010/main" val="36293679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Type 1 IFN targeted treatment</a:t>
            </a:r>
          </a:p>
        </p:txBody>
      </p:sp>
      <p:sp>
        <p:nvSpPr>
          <p:cNvPr id="3" name="Content Placeholder 2"/>
          <p:cNvSpPr>
            <a:spLocks noGrp="1"/>
          </p:cNvSpPr>
          <p:nvPr>
            <p:ph idx="1"/>
          </p:nvPr>
        </p:nvSpPr>
        <p:spPr/>
        <p:txBody>
          <a:bodyPr>
            <a:normAutofit/>
          </a:bodyPr>
          <a:lstStyle/>
          <a:p>
            <a:r>
              <a:rPr lang="en-US" sz="2400" dirty="0">
                <a:latin typeface="Palatino Linotype" panose="02040502050505030304" pitchFamily="18" charset="0"/>
              </a:rPr>
              <a:t>The main cells that produce  type 1 IFNs are </a:t>
            </a:r>
            <a:r>
              <a:rPr lang="en-US" sz="2400" dirty="0" err="1">
                <a:latin typeface="Palatino Linotype" panose="02040502050505030304" pitchFamily="18" charset="0"/>
              </a:rPr>
              <a:t>pDCs</a:t>
            </a:r>
            <a:r>
              <a:rPr lang="en-US" sz="2400" dirty="0">
                <a:latin typeface="Palatino Linotype" panose="02040502050505030304" pitchFamily="18" charset="0"/>
              </a:rPr>
              <a:t>. </a:t>
            </a:r>
          </a:p>
          <a:p>
            <a:endParaRPr lang="en-US" sz="2400" dirty="0">
              <a:solidFill>
                <a:schemeClr val="accent1">
                  <a:lumMod val="75000"/>
                </a:schemeClr>
              </a:solidFill>
              <a:latin typeface="Palatino Linotype" panose="02040502050505030304" pitchFamily="18" charset="0"/>
            </a:endParaRPr>
          </a:p>
          <a:p>
            <a:r>
              <a:rPr lang="en-US" sz="2400" dirty="0">
                <a:latin typeface="Palatino Linotype" panose="02040502050505030304" pitchFamily="18" charset="0"/>
              </a:rPr>
              <a:t>In SLE, IFN-α suppress Tregs but stimulates DCs, Th1 cells and B cells and thus promoting pro-inflammatory response. </a:t>
            </a:r>
          </a:p>
        </p:txBody>
      </p:sp>
    </p:spTree>
    <p:extLst>
      <p:ext uri="{BB962C8B-B14F-4D97-AF65-F5344CB8AC3E}">
        <p14:creationId xmlns:p14="http://schemas.microsoft.com/office/powerpoint/2010/main" val="1575156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Type 1 IFN targeted treatment</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The importance of type 1 IFNs in the pathophysiology of SLE has led to the development of type 1 IFN-targeted immunotherapy. However, </a:t>
            </a:r>
            <a:r>
              <a:rPr lang="en-US" sz="2400" dirty="0" err="1">
                <a:latin typeface="Palatino Linotype" panose="02040502050505030304" pitchFamily="18" charset="0"/>
              </a:rPr>
              <a:t>mAbs</a:t>
            </a:r>
            <a:r>
              <a:rPr lang="en-US" sz="2400" dirty="0">
                <a:latin typeface="Palatino Linotype" panose="02040502050505030304" pitchFamily="18" charset="0"/>
              </a:rPr>
              <a:t> that neutralize IFN-α, </a:t>
            </a:r>
            <a:r>
              <a:rPr lang="en-US" sz="2400" b="1" dirty="0">
                <a:latin typeface="Palatino Linotype" panose="02040502050505030304" pitchFamily="18" charset="0"/>
              </a:rPr>
              <a:t>RONTALIZUMAB</a:t>
            </a:r>
            <a:r>
              <a:rPr lang="en-US" sz="2400" dirty="0">
                <a:latin typeface="Palatino Linotype" panose="02040502050505030304" pitchFamily="18" charset="0"/>
              </a:rPr>
              <a:t> and </a:t>
            </a:r>
            <a:r>
              <a:rPr lang="en-US" sz="2400" b="1" dirty="0">
                <a:latin typeface="Palatino Linotype" panose="02040502050505030304" pitchFamily="18" charset="0"/>
              </a:rPr>
              <a:t>SIFALIMUMAB</a:t>
            </a:r>
            <a:r>
              <a:rPr lang="en-US" sz="2400" dirty="0">
                <a:latin typeface="Palatino Linotype" panose="02040502050505030304" pitchFamily="18" charset="0"/>
              </a:rPr>
              <a:t> did not achieve satisfactory disease control in SLE patients due to the suppression of only IFN-α, leaving IFN-β active. </a:t>
            </a:r>
          </a:p>
          <a:p>
            <a:pPr algn="just"/>
            <a:r>
              <a:rPr lang="en-US" sz="2400" dirty="0">
                <a:latin typeface="Palatino Linotype" panose="02040502050505030304" pitchFamily="18" charset="0"/>
              </a:rPr>
              <a:t>A human </a:t>
            </a:r>
            <a:r>
              <a:rPr lang="en-US" sz="2400" dirty="0" err="1">
                <a:latin typeface="Palatino Linotype" panose="02040502050505030304" pitchFamily="18" charset="0"/>
              </a:rPr>
              <a:t>mAb</a:t>
            </a:r>
            <a:r>
              <a:rPr lang="en-US" sz="2400" dirty="0">
                <a:latin typeface="Palatino Linotype" panose="02040502050505030304" pitchFamily="18" charset="0"/>
              </a:rPr>
              <a:t> targeting IFN</a:t>
            </a:r>
            <a:r>
              <a:rPr lang="el-GR" sz="2400" dirty="0">
                <a:latin typeface="Palatino Linotype" panose="02040502050505030304" pitchFamily="18" charset="0"/>
              </a:rPr>
              <a:t>α</a:t>
            </a:r>
            <a:r>
              <a:rPr lang="en-US" sz="2400" dirty="0">
                <a:latin typeface="Palatino Linotype" panose="02040502050505030304" pitchFamily="18" charset="0"/>
              </a:rPr>
              <a:t>R1 </a:t>
            </a:r>
            <a:r>
              <a:rPr lang="en-US" sz="2400" b="1" dirty="0">
                <a:latin typeface="Palatino Linotype" panose="02040502050505030304" pitchFamily="18" charset="0"/>
              </a:rPr>
              <a:t>ANIFROLUMAB</a:t>
            </a:r>
            <a:r>
              <a:rPr lang="en-US" sz="2400" dirty="0">
                <a:latin typeface="Palatino Linotype" panose="02040502050505030304" pitchFamily="18" charset="0"/>
              </a:rPr>
              <a:t>, has been approved for moderate to severe SLE. </a:t>
            </a:r>
            <a:r>
              <a:rPr lang="en-US" sz="2400" dirty="0" err="1">
                <a:latin typeface="Palatino Linotype" panose="02040502050505030304" pitchFamily="18" charset="0"/>
              </a:rPr>
              <a:t>Anifrolumab</a:t>
            </a:r>
            <a:r>
              <a:rPr lang="en-US" sz="2400" dirty="0">
                <a:latin typeface="Palatino Linotype" panose="02040502050505030304" pitchFamily="18" charset="0"/>
              </a:rPr>
              <a:t> blocks the biological function of all type 1 IFNs and reduces disease activity.</a:t>
            </a:r>
          </a:p>
        </p:txBody>
      </p:sp>
    </p:spTree>
    <p:extLst>
      <p:ext uri="{BB962C8B-B14F-4D97-AF65-F5344CB8AC3E}">
        <p14:creationId xmlns:p14="http://schemas.microsoft.com/office/powerpoint/2010/main" val="3211279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7039" y="18255"/>
            <a:ext cx="10515600" cy="1325563"/>
          </a:xfrm>
        </p:spPr>
        <p:txBody>
          <a:bodyPr>
            <a:normAutofit/>
          </a:bodyPr>
          <a:lstStyle/>
          <a:p>
            <a:r>
              <a:rPr lang="en-US" sz="3200" b="1" dirty="0">
                <a:latin typeface="Palatino Linotype" panose="02040502050505030304" pitchFamily="18" charset="0"/>
              </a:rPr>
              <a:t>IL-6 targeted treatment</a:t>
            </a:r>
          </a:p>
        </p:txBody>
      </p:sp>
      <p:sp>
        <p:nvSpPr>
          <p:cNvPr id="3" name="Content Placeholder 2"/>
          <p:cNvSpPr>
            <a:spLocks noGrp="1"/>
          </p:cNvSpPr>
          <p:nvPr>
            <p:ph idx="1"/>
          </p:nvPr>
        </p:nvSpPr>
        <p:spPr>
          <a:xfrm>
            <a:off x="697523" y="1253331"/>
            <a:ext cx="10515600" cy="4351338"/>
          </a:xfrm>
        </p:spPr>
        <p:txBody>
          <a:bodyPr>
            <a:normAutofit/>
          </a:bodyPr>
          <a:lstStyle/>
          <a:p>
            <a:pPr algn="just"/>
            <a:r>
              <a:rPr lang="en-US" sz="2200" dirty="0">
                <a:latin typeface="Palatino Linotype" panose="02040502050505030304" pitchFamily="18" charset="0"/>
              </a:rPr>
              <a:t>Similar to TNF and type 1 IFNs, IL-6 is a pleiotropic cytokine</a:t>
            </a:r>
          </a:p>
          <a:p>
            <a:pPr algn="just"/>
            <a:r>
              <a:rPr lang="en-US" sz="2200" dirty="0">
                <a:latin typeface="Palatino Linotype" panose="02040502050505030304" pitchFamily="18" charset="0"/>
              </a:rPr>
              <a:t>Various cells produce IL-6 when inflammation or infection occurs</a:t>
            </a:r>
          </a:p>
          <a:p>
            <a:pPr algn="just"/>
            <a:r>
              <a:rPr lang="en-US" sz="2200" dirty="0">
                <a:latin typeface="Palatino Linotype" panose="02040502050505030304" pitchFamily="18" charset="0"/>
              </a:rPr>
              <a:t>Physiologically, IL-6 is responsible for macrophage differentiation, </a:t>
            </a:r>
            <a:r>
              <a:rPr lang="en-US" sz="2200" dirty="0" err="1">
                <a:latin typeface="Palatino Linotype" panose="02040502050505030304" pitchFamily="18" charset="0"/>
              </a:rPr>
              <a:t>osteoclastogenesis</a:t>
            </a:r>
            <a:r>
              <a:rPr lang="en-US" sz="2200" dirty="0">
                <a:latin typeface="Palatino Linotype" panose="02040502050505030304" pitchFamily="18" charset="0"/>
              </a:rPr>
              <a:t>, and the acute phase response</a:t>
            </a:r>
          </a:p>
          <a:p>
            <a:pPr algn="just"/>
            <a:r>
              <a:rPr lang="en-US" sz="2200" dirty="0" err="1">
                <a:latin typeface="Palatino Linotype" panose="02040502050505030304" pitchFamily="18" charset="0"/>
              </a:rPr>
              <a:t>Pathophysiogically</a:t>
            </a:r>
            <a:r>
              <a:rPr lang="en-US" sz="2200" dirty="0">
                <a:latin typeface="Palatino Linotype" panose="02040502050505030304" pitchFamily="18" charset="0"/>
              </a:rPr>
              <a:t>, IL-6 is involved in Th17 differentiation, maturation of B cells and in the development of follicular helper T cells</a:t>
            </a:r>
          </a:p>
          <a:p>
            <a:pPr algn="just"/>
            <a:endParaRPr lang="en-US" sz="2400" dirty="0">
              <a:latin typeface="Palatino Linotype" panose="02040502050505030304" pitchFamily="18" charset="0"/>
            </a:endParaRPr>
          </a:p>
        </p:txBody>
      </p:sp>
      <p:pic>
        <p:nvPicPr>
          <p:cNvPr id="5" name="Picture 4">
            <a:extLst>
              <a:ext uri="{FF2B5EF4-FFF2-40B4-BE49-F238E27FC236}">
                <a16:creationId xmlns:a16="http://schemas.microsoft.com/office/drawing/2014/main" id="{E718D04F-1402-0E74-1C55-B74213D9A8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3974" y="3486985"/>
            <a:ext cx="7787284" cy="3241474"/>
          </a:xfrm>
          <a:prstGeom prst="rect">
            <a:avLst/>
          </a:prstGeom>
        </p:spPr>
      </p:pic>
    </p:spTree>
    <p:extLst>
      <p:ext uri="{BB962C8B-B14F-4D97-AF65-F5344CB8AC3E}">
        <p14:creationId xmlns:p14="http://schemas.microsoft.com/office/powerpoint/2010/main" val="8514275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IL-6 targeted treatment</a:t>
            </a:r>
          </a:p>
        </p:txBody>
      </p:sp>
      <p:sp>
        <p:nvSpPr>
          <p:cNvPr id="3" name="Content Placeholder 2"/>
          <p:cNvSpPr>
            <a:spLocks noGrp="1"/>
          </p:cNvSpPr>
          <p:nvPr>
            <p:ph idx="1"/>
          </p:nvPr>
        </p:nvSpPr>
        <p:spPr>
          <a:xfrm>
            <a:off x="647282" y="1504077"/>
            <a:ext cx="10515600" cy="4351338"/>
          </a:xfrm>
        </p:spPr>
        <p:txBody>
          <a:bodyPr>
            <a:normAutofit/>
          </a:bodyPr>
          <a:lstStyle/>
          <a:p>
            <a:pPr algn="just"/>
            <a:r>
              <a:rPr lang="en-US" sz="2400" dirty="0">
                <a:latin typeface="Palatino Linotype" panose="02040502050505030304" pitchFamily="18" charset="0"/>
              </a:rPr>
              <a:t>The first anti-IL-6R-blocking </a:t>
            </a:r>
            <a:r>
              <a:rPr lang="en-US" sz="2400" dirty="0" err="1">
                <a:latin typeface="Palatino Linotype" panose="02040502050505030304" pitchFamily="18" charset="0"/>
              </a:rPr>
              <a:t>mAb</a:t>
            </a:r>
            <a:r>
              <a:rPr lang="en-US" sz="2400" dirty="0">
                <a:latin typeface="Palatino Linotype" panose="02040502050505030304" pitchFamily="18" charset="0"/>
              </a:rPr>
              <a:t> </a:t>
            </a:r>
            <a:r>
              <a:rPr lang="en-US" sz="2400" b="1" dirty="0">
                <a:latin typeface="Palatino Linotype" panose="02040502050505030304" pitchFamily="18" charset="0"/>
              </a:rPr>
              <a:t>TOCILIZUMAB</a:t>
            </a:r>
            <a:r>
              <a:rPr lang="en-US" sz="2400" dirty="0">
                <a:latin typeface="Palatino Linotype" panose="02040502050505030304" pitchFamily="18" charset="0"/>
              </a:rPr>
              <a:t> has demonstrated significant clinical benefits to patients with RA and is approved for the treatment of RA, JIA, AOSD, giant cell arteritis, and cytokine releasing syndrome</a:t>
            </a:r>
          </a:p>
          <a:p>
            <a:endParaRPr lang="en-US" sz="2400" dirty="0">
              <a:latin typeface="Palatino Linotype" panose="02040502050505030304" pitchFamily="18" charset="0"/>
            </a:endParaRPr>
          </a:p>
        </p:txBody>
      </p:sp>
      <p:pic>
        <p:nvPicPr>
          <p:cNvPr id="23554" name="Picture 2" descr="Why tocilizumab could be an effective treatment for severe COVID-19? |  Journal of Translational Medicine | Full Text">
            <a:extLst>
              <a:ext uri="{FF2B5EF4-FFF2-40B4-BE49-F238E27FC236}">
                <a16:creationId xmlns:a16="http://schemas.microsoft.com/office/drawing/2014/main" id="{14132009-31BC-5112-A670-A533C9BE41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7337" y="2962536"/>
            <a:ext cx="6524625" cy="368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331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IL-17 targeted treatment</a:t>
            </a:r>
          </a:p>
        </p:txBody>
      </p:sp>
      <p:sp>
        <p:nvSpPr>
          <p:cNvPr id="3" name="Content Placeholder 2"/>
          <p:cNvSpPr>
            <a:spLocks noGrp="1"/>
          </p:cNvSpPr>
          <p:nvPr>
            <p:ph idx="1"/>
          </p:nvPr>
        </p:nvSpPr>
        <p:spPr/>
        <p:txBody>
          <a:bodyPr>
            <a:normAutofit/>
          </a:bodyPr>
          <a:lstStyle/>
          <a:p>
            <a:r>
              <a:rPr lang="en-US" sz="2400" dirty="0">
                <a:latin typeface="Palatino Linotype" panose="02040502050505030304" pitchFamily="18" charset="0"/>
              </a:rPr>
              <a:t>IL-17 is mainly produced by Th17 subsets of CD4</a:t>
            </a:r>
            <a:r>
              <a:rPr lang="en-US" sz="2400" baseline="30000" dirty="0">
                <a:latin typeface="Palatino Linotype" panose="02040502050505030304" pitchFamily="18" charset="0"/>
              </a:rPr>
              <a:t>+</a:t>
            </a:r>
            <a:r>
              <a:rPr lang="en-US" sz="2400" dirty="0">
                <a:latin typeface="Palatino Linotype" panose="02040502050505030304" pitchFamily="18" charset="0"/>
              </a:rPr>
              <a:t> T cells.</a:t>
            </a:r>
          </a:p>
          <a:p>
            <a:endParaRPr lang="en-US" sz="2400" dirty="0">
              <a:latin typeface="Palatino Linotype" panose="02040502050505030304" pitchFamily="18" charset="0"/>
            </a:endParaRPr>
          </a:p>
          <a:p>
            <a:r>
              <a:rPr lang="en-US" sz="2400" dirty="0">
                <a:latin typeface="Palatino Linotype" panose="02040502050505030304" pitchFamily="18" charset="0"/>
              </a:rPr>
              <a:t>Physiologically, Th17 cells are included in innate immunity enabling neutrophil recruitment, defense against bacteria and fungi, and tissue repair at skin and mucosal sites</a:t>
            </a:r>
          </a:p>
          <a:p>
            <a:endParaRPr lang="en-US" sz="2400" dirty="0">
              <a:latin typeface="Palatino Linotype" panose="02040502050505030304" pitchFamily="18" charset="0"/>
            </a:endParaRPr>
          </a:p>
          <a:p>
            <a:r>
              <a:rPr lang="en-US" sz="2400" dirty="0" err="1">
                <a:latin typeface="Palatino Linotype" panose="02040502050505030304" pitchFamily="18" charset="0"/>
              </a:rPr>
              <a:t>Pathophysiogically</a:t>
            </a:r>
            <a:r>
              <a:rPr lang="en-US" sz="2400" dirty="0">
                <a:latin typeface="Palatino Linotype" panose="02040502050505030304" pitchFamily="18" charset="0"/>
              </a:rPr>
              <a:t>, IL-17A promotes autoimmunity</a:t>
            </a:r>
          </a:p>
        </p:txBody>
      </p:sp>
    </p:spTree>
    <p:extLst>
      <p:ext uri="{BB962C8B-B14F-4D97-AF65-F5344CB8AC3E}">
        <p14:creationId xmlns:p14="http://schemas.microsoft.com/office/powerpoint/2010/main" val="13757132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Palatino Linotype" panose="02040502050505030304" pitchFamily="18" charset="0"/>
              </a:rPr>
              <a:t>IL-17 targeted treatment</a:t>
            </a:r>
          </a:p>
        </p:txBody>
      </p:sp>
      <p:sp>
        <p:nvSpPr>
          <p:cNvPr id="3" name="Content Placeholder 2"/>
          <p:cNvSpPr>
            <a:spLocks noGrp="1"/>
          </p:cNvSpPr>
          <p:nvPr>
            <p:ph idx="1"/>
          </p:nvPr>
        </p:nvSpPr>
        <p:spPr/>
        <p:txBody>
          <a:bodyPr>
            <a:normAutofit/>
          </a:bodyPr>
          <a:lstStyle/>
          <a:p>
            <a:pPr algn="just"/>
            <a:r>
              <a:rPr lang="en-US" sz="2400" dirty="0">
                <a:latin typeface="Palatino Linotype" panose="02040502050505030304" pitchFamily="18" charset="0"/>
              </a:rPr>
              <a:t>Current anti-IL-17 therapies include </a:t>
            </a:r>
            <a:r>
              <a:rPr lang="en-US" sz="2400" b="1" dirty="0">
                <a:latin typeface="Palatino Linotype" panose="02040502050505030304" pitchFamily="18" charset="0"/>
              </a:rPr>
              <a:t>SECUKINUMAB</a:t>
            </a:r>
            <a:r>
              <a:rPr lang="en-US" sz="2400" dirty="0">
                <a:latin typeface="Palatino Linotype" panose="02040502050505030304" pitchFamily="18" charset="0"/>
              </a:rPr>
              <a:t> and </a:t>
            </a:r>
            <a:r>
              <a:rPr lang="en-US" sz="2400" b="1" dirty="0">
                <a:latin typeface="Palatino Linotype" panose="02040502050505030304" pitchFamily="18" charset="0"/>
              </a:rPr>
              <a:t>IXEKIZUMAB</a:t>
            </a:r>
            <a:r>
              <a:rPr lang="en-US" sz="2400" dirty="0">
                <a:latin typeface="Palatino Linotype" panose="02040502050505030304" pitchFamily="18" charset="0"/>
              </a:rPr>
              <a:t>, </a:t>
            </a:r>
            <a:r>
              <a:rPr lang="en-US" sz="2400" dirty="0" err="1">
                <a:latin typeface="Palatino Linotype" panose="02040502050505030304" pitchFamily="18" charset="0"/>
              </a:rPr>
              <a:t>mAbs</a:t>
            </a:r>
            <a:r>
              <a:rPr lang="en-US" sz="2400" dirty="0">
                <a:latin typeface="Palatino Linotype" panose="02040502050505030304" pitchFamily="18" charset="0"/>
              </a:rPr>
              <a:t> to IL-17A and </a:t>
            </a:r>
            <a:r>
              <a:rPr lang="en-US" sz="2400" b="1" dirty="0">
                <a:latin typeface="Palatino Linotype" panose="02040502050505030304" pitchFamily="18" charset="0"/>
              </a:rPr>
              <a:t>BRODALUMAB</a:t>
            </a:r>
            <a:r>
              <a:rPr lang="en-US" sz="2400" dirty="0">
                <a:latin typeface="Palatino Linotype" panose="02040502050505030304" pitchFamily="18" charset="0"/>
              </a:rPr>
              <a:t> an IL-17RA</a:t>
            </a:r>
          </a:p>
          <a:p>
            <a:pPr algn="just"/>
            <a:r>
              <a:rPr lang="en-US" sz="2400" dirty="0">
                <a:latin typeface="Palatino Linotype" panose="02040502050505030304" pitchFamily="18" charset="0"/>
              </a:rPr>
              <a:t>An anti-IL-17 therapeutics are used to treat psoriasis, psoriatic arthritis,  and ankylosing spondylitis</a:t>
            </a:r>
          </a:p>
          <a:p>
            <a:pPr algn="just"/>
            <a:r>
              <a:rPr lang="en-US" sz="2400" dirty="0">
                <a:latin typeface="Palatino Linotype" panose="02040502050505030304" pitchFamily="18" charset="0"/>
              </a:rPr>
              <a:t>However, although a Th17-dependent disease, the patients with RA did not experience notable clinical efficacy probably due to the heterogeneity in the disease or different pathogenic roles of IL-17A depending on the RA stage </a:t>
            </a:r>
          </a:p>
        </p:txBody>
      </p:sp>
    </p:spTree>
    <p:extLst>
      <p:ext uri="{BB962C8B-B14F-4D97-AF65-F5344CB8AC3E}">
        <p14:creationId xmlns:p14="http://schemas.microsoft.com/office/powerpoint/2010/main" val="1460973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14CFC2-40AB-977F-B332-A8D803502F8C}"/>
              </a:ext>
            </a:extLst>
          </p:cNvPr>
          <p:cNvPicPr>
            <a:picLocks noChangeAspect="1"/>
          </p:cNvPicPr>
          <p:nvPr/>
        </p:nvPicPr>
        <p:blipFill>
          <a:blip r:embed="rId2"/>
          <a:stretch>
            <a:fillRect/>
          </a:stretch>
        </p:blipFill>
        <p:spPr>
          <a:xfrm>
            <a:off x="659090" y="1090335"/>
            <a:ext cx="9609653" cy="3795089"/>
          </a:xfrm>
          <a:prstGeom prst="rect">
            <a:avLst/>
          </a:prstGeom>
        </p:spPr>
      </p:pic>
    </p:spTree>
    <p:extLst>
      <p:ext uri="{BB962C8B-B14F-4D97-AF65-F5344CB8AC3E}">
        <p14:creationId xmlns:p14="http://schemas.microsoft.com/office/powerpoint/2010/main" val="19420655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reating to Target(s) With Interleukin-17 Inhibitors - Charles W. Lynde,  Jennifer Beecker, Jan Dutz, Cathy Flanagan, Lyn C. Guenther, Wayne  Gulliver, Kim Papp, Proton Rahman, Dalton Sholter, Gordon E. Searles, 2019">
            <a:extLst>
              <a:ext uri="{FF2B5EF4-FFF2-40B4-BE49-F238E27FC236}">
                <a16:creationId xmlns:a16="http://schemas.microsoft.com/office/drawing/2014/main" id="{D6E923EC-4A20-880D-D039-0A3B26C51C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804" y="438950"/>
            <a:ext cx="9559854" cy="5980100"/>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Brodalumab Overview - Creative Biolabs">
            <a:extLst>
              <a:ext uri="{FF2B5EF4-FFF2-40B4-BE49-F238E27FC236}">
                <a16:creationId xmlns:a16="http://schemas.microsoft.com/office/drawing/2014/main" id="{3DBCBC10-AEB1-BE36-A1D3-DCD53379532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4717" y="4753159"/>
            <a:ext cx="4977283" cy="205636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FBB99BD-63DE-ACF0-A0E1-186F1EC169A2}"/>
              </a:ext>
            </a:extLst>
          </p:cNvPr>
          <p:cNvPicPr>
            <a:picLocks noChangeAspect="1"/>
          </p:cNvPicPr>
          <p:nvPr/>
        </p:nvPicPr>
        <p:blipFill>
          <a:blip r:embed="rId4"/>
          <a:stretch>
            <a:fillRect/>
          </a:stretch>
        </p:blipFill>
        <p:spPr>
          <a:xfrm>
            <a:off x="7133336" y="48472"/>
            <a:ext cx="5058664" cy="1992075"/>
          </a:xfrm>
          <a:prstGeom prst="rect">
            <a:avLst/>
          </a:prstGeom>
        </p:spPr>
      </p:pic>
    </p:spTree>
    <p:extLst>
      <p:ext uri="{BB962C8B-B14F-4D97-AF65-F5344CB8AC3E}">
        <p14:creationId xmlns:p14="http://schemas.microsoft.com/office/powerpoint/2010/main" val="1465187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6B2E55-CB64-DCD4-2035-FFCE128781BA}"/>
              </a:ext>
            </a:extLst>
          </p:cNvPr>
          <p:cNvSpPr>
            <a:spLocks noGrp="1"/>
          </p:cNvSpPr>
          <p:nvPr>
            <p:ph idx="1"/>
          </p:nvPr>
        </p:nvSpPr>
        <p:spPr>
          <a:xfrm>
            <a:off x="753360" y="2675801"/>
            <a:ext cx="10515600" cy="3865858"/>
          </a:xfrm>
        </p:spPr>
        <p:txBody>
          <a:bodyPr>
            <a:normAutofit/>
          </a:bodyPr>
          <a:lstStyle/>
          <a:p>
            <a:r>
              <a:rPr lang="en-US" sz="2400" dirty="0">
                <a:latin typeface="Palatino Linotype" panose="02040502050505030304" pitchFamily="18" charset="0"/>
              </a:rPr>
              <a:t>The second group are the </a:t>
            </a:r>
            <a:r>
              <a:rPr lang="en-US" sz="2400" b="1" i="1" dirty="0">
                <a:latin typeface="Palatino Linotype" panose="02040502050505030304" pitchFamily="18" charset="0"/>
              </a:rPr>
              <a:t>Tumor Necrosis Factors</a:t>
            </a:r>
            <a:r>
              <a:rPr lang="en-US" sz="2400" dirty="0">
                <a:latin typeface="Palatino Linotype" panose="02040502050505030304" pitchFamily="18" charset="0"/>
              </a:rPr>
              <a:t> or TNFs. TNFs are named because they were discovered by their ability to kill tumor cells.</a:t>
            </a:r>
          </a:p>
          <a:p>
            <a:r>
              <a:rPr lang="en-US" sz="2400" dirty="0">
                <a:latin typeface="Palatino Linotype" panose="02040502050505030304" pitchFamily="18" charset="0"/>
              </a:rPr>
              <a:t>Today it is known that they elicit inflammation. </a:t>
            </a:r>
          </a:p>
          <a:p>
            <a:r>
              <a:rPr lang="en-US" sz="2400" dirty="0">
                <a:latin typeface="Palatino Linotype" panose="02040502050505030304" pitchFamily="18" charset="0"/>
              </a:rPr>
              <a:t>TNF-alpha; TNF-beta, also called lymphotoxin alpha, or LT alpha; and lymphotoxin beta, or LT beta.</a:t>
            </a:r>
          </a:p>
          <a:p>
            <a:r>
              <a:rPr lang="en-US" sz="2400" dirty="0">
                <a:latin typeface="Palatino Linotype" panose="02040502050505030304" pitchFamily="18" charset="0"/>
              </a:rPr>
              <a:t> Biological effects in the inflammatory response include:</a:t>
            </a:r>
          </a:p>
          <a:p>
            <a:pPr lvl="1">
              <a:buFont typeface="Wingdings" panose="05000000000000000000" pitchFamily="2" charset="2"/>
              <a:buChar char="Ø"/>
            </a:pPr>
            <a:r>
              <a:rPr lang="en-US" dirty="0">
                <a:latin typeface="Palatino Linotype" panose="02040502050505030304" pitchFamily="18" charset="0"/>
              </a:rPr>
              <a:t>activating endothelial cells to upregulate expression of adhesion molecules </a:t>
            </a:r>
          </a:p>
          <a:p>
            <a:pPr lvl="1">
              <a:buFont typeface="Wingdings" panose="05000000000000000000" pitchFamily="2" charset="2"/>
              <a:buChar char="Ø"/>
            </a:pPr>
            <a:r>
              <a:rPr lang="en-US" dirty="0">
                <a:latin typeface="Palatino Linotype" panose="02040502050505030304" pitchFamily="18" charset="0"/>
              </a:rPr>
              <a:t>increasing vascular permeability.</a:t>
            </a:r>
          </a:p>
        </p:txBody>
      </p:sp>
      <p:pic>
        <p:nvPicPr>
          <p:cNvPr id="5" name="Picture 4">
            <a:extLst>
              <a:ext uri="{FF2B5EF4-FFF2-40B4-BE49-F238E27FC236}">
                <a16:creationId xmlns:a16="http://schemas.microsoft.com/office/drawing/2014/main" id="{768B6DEB-8EE1-F598-9241-49A6100A5FFD}"/>
              </a:ext>
            </a:extLst>
          </p:cNvPr>
          <p:cNvPicPr>
            <a:picLocks noChangeAspect="1"/>
          </p:cNvPicPr>
          <p:nvPr/>
        </p:nvPicPr>
        <p:blipFill>
          <a:blip r:embed="rId2"/>
          <a:stretch>
            <a:fillRect/>
          </a:stretch>
        </p:blipFill>
        <p:spPr>
          <a:xfrm>
            <a:off x="881499" y="308628"/>
            <a:ext cx="5503991" cy="2255463"/>
          </a:xfrm>
          <a:prstGeom prst="rect">
            <a:avLst/>
          </a:prstGeom>
        </p:spPr>
      </p:pic>
    </p:spTree>
    <p:extLst>
      <p:ext uri="{BB962C8B-B14F-4D97-AF65-F5344CB8AC3E}">
        <p14:creationId xmlns:p14="http://schemas.microsoft.com/office/powerpoint/2010/main" val="2918272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4BEFF36-9D65-6AB5-0E1A-61235731BEE8}"/>
              </a:ext>
            </a:extLst>
          </p:cNvPr>
          <p:cNvPicPr>
            <a:picLocks noGrp="1" noChangeAspect="1"/>
          </p:cNvPicPr>
          <p:nvPr>
            <p:ph idx="1"/>
          </p:nvPr>
        </p:nvPicPr>
        <p:blipFill rotWithShape="1">
          <a:blip r:embed="rId2"/>
          <a:srcRect l="7208" r="34130" b="2155"/>
          <a:stretch/>
        </p:blipFill>
        <p:spPr>
          <a:xfrm>
            <a:off x="6363094" y="3149885"/>
            <a:ext cx="1329178" cy="1729890"/>
          </a:xfrm>
        </p:spPr>
      </p:pic>
      <p:pic>
        <p:nvPicPr>
          <p:cNvPr id="5" name="Picture 4">
            <a:extLst>
              <a:ext uri="{FF2B5EF4-FFF2-40B4-BE49-F238E27FC236}">
                <a16:creationId xmlns:a16="http://schemas.microsoft.com/office/drawing/2014/main" id="{DD40C094-9D74-E030-7A1F-CCF6CE596252}"/>
              </a:ext>
            </a:extLst>
          </p:cNvPr>
          <p:cNvPicPr>
            <a:picLocks noChangeAspect="1"/>
          </p:cNvPicPr>
          <p:nvPr/>
        </p:nvPicPr>
        <p:blipFill>
          <a:blip r:embed="rId3"/>
          <a:stretch>
            <a:fillRect/>
          </a:stretch>
        </p:blipFill>
        <p:spPr>
          <a:xfrm>
            <a:off x="838199" y="162961"/>
            <a:ext cx="8627235" cy="1729890"/>
          </a:xfrm>
          <a:prstGeom prst="rect">
            <a:avLst/>
          </a:prstGeom>
        </p:spPr>
      </p:pic>
      <p:pic>
        <p:nvPicPr>
          <p:cNvPr id="9" name="Picture 8">
            <a:extLst>
              <a:ext uri="{FF2B5EF4-FFF2-40B4-BE49-F238E27FC236}">
                <a16:creationId xmlns:a16="http://schemas.microsoft.com/office/drawing/2014/main" id="{1C87C2D7-19A4-953B-73D2-51BAEEDCF70B}"/>
              </a:ext>
            </a:extLst>
          </p:cNvPr>
          <p:cNvPicPr>
            <a:picLocks noChangeAspect="1"/>
          </p:cNvPicPr>
          <p:nvPr/>
        </p:nvPicPr>
        <p:blipFill>
          <a:blip r:embed="rId4"/>
          <a:stretch>
            <a:fillRect/>
          </a:stretch>
        </p:blipFill>
        <p:spPr>
          <a:xfrm>
            <a:off x="1293830" y="3429000"/>
            <a:ext cx="1658485" cy="480102"/>
          </a:xfrm>
          <a:prstGeom prst="rect">
            <a:avLst/>
          </a:prstGeom>
        </p:spPr>
      </p:pic>
      <p:sp>
        <p:nvSpPr>
          <p:cNvPr id="11" name="TextBox 10">
            <a:extLst>
              <a:ext uri="{FF2B5EF4-FFF2-40B4-BE49-F238E27FC236}">
                <a16:creationId xmlns:a16="http://schemas.microsoft.com/office/drawing/2014/main" id="{E8A3B712-EC36-87A1-52AC-6334A7B5CDF6}"/>
              </a:ext>
            </a:extLst>
          </p:cNvPr>
          <p:cNvSpPr txBox="1"/>
          <p:nvPr/>
        </p:nvSpPr>
        <p:spPr>
          <a:xfrm>
            <a:off x="1369243" y="2170285"/>
            <a:ext cx="7510806" cy="461665"/>
          </a:xfrm>
          <a:prstGeom prst="rect">
            <a:avLst/>
          </a:prstGeom>
          <a:noFill/>
        </p:spPr>
        <p:txBody>
          <a:bodyPr wrap="square">
            <a:spAutoFit/>
          </a:bodyPr>
          <a:lstStyle/>
          <a:p>
            <a:pPr marL="342900" indent="-342900">
              <a:buFont typeface="Arial" panose="020B0604020202020204" pitchFamily="34" charset="0"/>
              <a:buChar char="•"/>
            </a:pPr>
            <a:r>
              <a:rPr lang="en-US" sz="2400" b="0" i="0" dirty="0">
                <a:solidFill>
                  <a:srgbClr val="282C30"/>
                </a:solidFill>
                <a:effectLst/>
                <a:latin typeface="Palatino Linotype" panose="02040502050505030304" pitchFamily="18" charset="0"/>
              </a:rPr>
              <a:t>They interfere with processes like viral replication</a:t>
            </a:r>
            <a:endParaRPr lang="en-US" sz="2400" dirty="0">
              <a:latin typeface="Palatino Linotype" panose="02040502050505030304" pitchFamily="18" charset="0"/>
            </a:endParaRPr>
          </a:p>
        </p:txBody>
      </p:sp>
      <p:sp>
        <p:nvSpPr>
          <p:cNvPr id="13" name="TextBox 12">
            <a:extLst>
              <a:ext uri="{FF2B5EF4-FFF2-40B4-BE49-F238E27FC236}">
                <a16:creationId xmlns:a16="http://schemas.microsoft.com/office/drawing/2014/main" id="{F76BB588-1AAD-5DF5-2F17-2A3FC949D59F}"/>
              </a:ext>
            </a:extLst>
          </p:cNvPr>
          <p:cNvSpPr txBox="1"/>
          <p:nvPr/>
        </p:nvSpPr>
        <p:spPr>
          <a:xfrm>
            <a:off x="1293829" y="5166136"/>
            <a:ext cx="8491194" cy="1200329"/>
          </a:xfrm>
          <a:prstGeom prst="rect">
            <a:avLst/>
          </a:prstGeom>
          <a:noFill/>
        </p:spPr>
        <p:txBody>
          <a:bodyPr wrap="square">
            <a:spAutoFit/>
          </a:bodyPr>
          <a:lstStyle/>
          <a:p>
            <a:pPr marL="342900" indent="-342900">
              <a:buFont typeface="Arial" panose="020B0604020202020204" pitchFamily="34" charset="0"/>
              <a:buChar char="•"/>
            </a:pPr>
            <a:r>
              <a:rPr lang="en-US" sz="2400" dirty="0">
                <a:latin typeface="Palatino Linotype" panose="02040502050505030304" pitchFamily="18" charset="0"/>
              </a:rPr>
              <a:t>This molecule is the most powerful macrophage activator, and it also activates CD4+ helper T cells</a:t>
            </a:r>
          </a:p>
          <a:p>
            <a:endParaRPr lang="en-US" sz="2400" dirty="0">
              <a:latin typeface="Palatino Linotype" panose="02040502050505030304" pitchFamily="18" charset="0"/>
            </a:endParaRPr>
          </a:p>
        </p:txBody>
      </p:sp>
    </p:spTree>
    <p:extLst>
      <p:ext uri="{BB962C8B-B14F-4D97-AF65-F5344CB8AC3E}">
        <p14:creationId xmlns:p14="http://schemas.microsoft.com/office/powerpoint/2010/main" val="1355659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55ADD8-F1E3-E3EF-8B22-4FEF9D6A285D}"/>
              </a:ext>
            </a:extLst>
          </p:cNvPr>
          <p:cNvSpPr>
            <a:spLocks noGrp="1"/>
          </p:cNvSpPr>
          <p:nvPr>
            <p:ph idx="1"/>
          </p:nvPr>
        </p:nvSpPr>
        <p:spPr/>
        <p:txBody>
          <a:bodyPr>
            <a:normAutofit/>
          </a:bodyPr>
          <a:lstStyle/>
          <a:p>
            <a:r>
              <a:rPr lang="en-US" sz="2400" dirty="0">
                <a:latin typeface="Palatino Linotype" panose="02040502050505030304" pitchFamily="18" charset="0"/>
              </a:rPr>
              <a:t>These cytokines bind to surface receptors on hematopoietic stem cells, causing them to proliferate and differentiate. </a:t>
            </a:r>
          </a:p>
        </p:txBody>
      </p:sp>
      <p:pic>
        <p:nvPicPr>
          <p:cNvPr id="5" name="Picture 4">
            <a:extLst>
              <a:ext uri="{FF2B5EF4-FFF2-40B4-BE49-F238E27FC236}">
                <a16:creationId xmlns:a16="http://schemas.microsoft.com/office/drawing/2014/main" id="{7D182D14-04D4-BD47-0032-111869780BFF}"/>
              </a:ext>
            </a:extLst>
          </p:cNvPr>
          <p:cNvPicPr>
            <a:picLocks noChangeAspect="1"/>
          </p:cNvPicPr>
          <p:nvPr/>
        </p:nvPicPr>
        <p:blipFill>
          <a:blip r:embed="rId2"/>
          <a:stretch>
            <a:fillRect/>
          </a:stretch>
        </p:blipFill>
        <p:spPr>
          <a:xfrm>
            <a:off x="930927" y="589375"/>
            <a:ext cx="6149873" cy="586791"/>
          </a:xfrm>
          <a:prstGeom prst="rect">
            <a:avLst/>
          </a:prstGeom>
        </p:spPr>
      </p:pic>
      <p:pic>
        <p:nvPicPr>
          <p:cNvPr id="7" name="Picture 6">
            <a:extLst>
              <a:ext uri="{FF2B5EF4-FFF2-40B4-BE49-F238E27FC236}">
                <a16:creationId xmlns:a16="http://schemas.microsoft.com/office/drawing/2014/main" id="{A6B59AD0-923A-B044-5A7F-0F925C235022}"/>
              </a:ext>
            </a:extLst>
          </p:cNvPr>
          <p:cNvPicPr>
            <a:picLocks noChangeAspect="1"/>
          </p:cNvPicPr>
          <p:nvPr/>
        </p:nvPicPr>
        <p:blipFill>
          <a:blip r:embed="rId3"/>
          <a:stretch>
            <a:fillRect/>
          </a:stretch>
        </p:blipFill>
        <p:spPr>
          <a:xfrm>
            <a:off x="930927" y="3256518"/>
            <a:ext cx="9274344" cy="3368332"/>
          </a:xfrm>
          <a:prstGeom prst="rect">
            <a:avLst/>
          </a:prstGeom>
        </p:spPr>
      </p:pic>
    </p:spTree>
    <p:extLst>
      <p:ext uri="{BB962C8B-B14F-4D97-AF65-F5344CB8AC3E}">
        <p14:creationId xmlns:p14="http://schemas.microsoft.com/office/powerpoint/2010/main" val="4033770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652E03-A546-AED2-8578-099CC1EEE32C}"/>
              </a:ext>
            </a:extLst>
          </p:cNvPr>
          <p:cNvSpPr>
            <a:spLocks noGrp="1"/>
          </p:cNvSpPr>
          <p:nvPr>
            <p:ph idx="1"/>
          </p:nvPr>
        </p:nvSpPr>
        <p:spPr/>
        <p:txBody>
          <a:bodyPr>
            <a:normAutofit/>
          </a:bodyPr>
          <a:lstStyle/>
          <a:p>
            <a:r>
              <a:rPr lang="en-US" sz="2400" dirty="0">
                <a:latin typeface="Palatino Linotype" panose="02040502050505030304" pitchFamily="18" charset="0"/>
              </a:rPr>
              <a:t>They are chemotactic agents </a:t>
            </a:r>
          </a:p>
          <a:p>
            <a:r>
              <a:rPr lang="en-US" sz="2400" dirty="0">
                <a:latin typeface="Palatino Linotype" panose="02040502050505030304" pitchFamily="18" charset="0"/>
              </a:rPr>
              <a:t>Chemokines control either inflammatory or homeostatic leukocyte migration.</a:t>
            </a:r>
          </a:p>
        </p:txBody>
      </p:sp>
      <p:pic>
        <p:nvPicPr>
          <p:cNvPr id="5" name="Picture 4">
            <a:extLst>
              <a:ext uri="{FF2B5EF4-FFF2-40B4-BE49-F238E27FC236}">
                <a16:creationId xmlns:a16="http://schemas.microsoft.com/office/drawing/2014/main" id="{6F46C84B-D443-6C6B-663E-99B23DEFC78B}"/>
              </a:ext>
            </a:extLst>
          </p:cNvPr>
          <p:cNvPicPr>
            <a:picLocks noChangeAspect="1"/>
          </p:cNvPicPr>
          <p:nvPr/>
        </p:nvPicPr>
        <p:blipFill>
          <a:blip r:embed="rId2"/>
          <a:stretch>
            <a:fillRect/>
          </a:stretch>
        </p:blipFill>
        <p:spPr>
          <a:xfrm>
            <a:off x="838200" y="570919"/>
            <a:ext cx="3680779" cy="701101"/>
          </a:xfrm>
          <a:prstGeom prst="rect">
            <a:avLst/>
          </a:prstGeom>
        </p:spPr>
      </p:pic>
      <p:pic>
        <p:nvPicPr>
          <p:cNvPr id="18434" name="Picture 2" descr="chemokines">
            <a:extLst>
              <a:ext uri="{FF2B5EF4-FFF2-40B4-BE49-F238E27FC236}">
                <a16:creationId xmlns:a16="http://schemas.microsoft.com/office/drawing/2014/main" id="{8C040416-B796-4505-0212-293F7024CF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103" y="3197700"/>
            <a:ext cx="5880124" cy="2979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4752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A3629-456D-EF8F-E48C-C747E3D6D082}"/>
              </a:ext>
            </a:extLst>
          </p:cNvPr>
          <p:cNvSpPr>
            <a:spLocks noGrp="1"/>
          </p:cNvSpPr>
          <p:nvPr>
            <p:ph type="title"/>
          </p:nvPr>
        </p:nvSpPr>
        <p:spPr/>
        <p:txBody>
          <a:bodyPr>
            <a:normAutofit/>
          </a:bodyPr>
          <a:lstStyle/>
          <a:p>
            <a:r>
              <a:rPr lang="en-US" sz="3200" b="1" dirty="0">
                <a:solidFill>
                  <a:srgbClr val="374151"/>
                </a:solidFill>
                <a:latin typeface="Palatino Linotype" panose="02040502050505030304" pitchFamily="18" charset="0"/>
              </a:rPr>
              <a:t>The action of cytokines can be:</a:t>
            </a:r>
            <a:br>
              <a:rPr lang="en-US" sz="3200" b="1" dirty="0">
                <a:solidFill>
                  <a:srgbClr val="374151"/>
                </a:solidFill>
                <a:latin typeface="Palatino Linotype" panose="02040502050505030304" pitchFamily="18" charset="0"/>
              </a:rPr>
            </a:br>
            <a:endParaRPr lang="en-US" sz="3200" b="1" dirty="0">
              <a:latin typeface="Palatino Linotype" panose="02040502050505030304" pitchFamily="18" charset="0"/>
            </a:endParaRPr>
          </a:p>
        </p:txBody>
      </p:sp>
      <p:sp>
        <p:nvSpPr>
          <p:cNvPr id="3" name="Content Placeholder 2">
            <a:extLst>
              <a:ext uri="{FF2B5EF4-FFF2-40B4-BE49-F238E27FC236}">
                <a16:creationId xmlns:a16="http://schemas.microsoft.com/office/drawing/2014/main" id="{99BFD014-7EE3-3DFF-0AA3-9B7CA3FA5B93}"/>
              </a:ext>
            </a:extLst>
          </p:cNvPr>
          <p:cNvSpPr>
            <a:spLocks noGrp="1"/>
          </p:cNvSpPr>
          <p:nvPr>
            <p:ph idx="1"/>
          </p:nvPr>
        </p:nvSpPr>
        <p:spPr/>
        <p:txBody>
          <a:bodyPr/>
          <a:lstStyle/>
          <a:p>
            <a:r>
              <a:rPr lang="en-US" b="1" i="0" dirty="0">
                <a:effectLst/>
                <a:latin typeface="Palatino Linotype" panose="02040502050505030304" pitchFamily="18" charset="0"/>
              </a:rPr>
              <a:t>autocrine</a:t>
            </a:r>
            <a:r>
              <a:rPr lang="en-US" b="0" i="0" dirty="0">
                <a:solidFill>
                  <a:srgbClr val="374151"/>
                </a:solidFill>
                <a:effectLst/>
                <a:latin typeface="Palatino Linotype" panose="02040502050505030304" pitchFamily="18" charset="0"/>
              </a:rPr>
              <a:t> (acts on same cell),</a:t>
            </a:r>
          </a:p>
          <a:p>
            <a:r>
              <a:rPr lang="en-US" b="1" i="0" dirty="0">
                <a:effectLst/>
                <a:latin typeface="Palatino Linotype" panose="02040502050505030304" pitchFamily="18" charset="0"/>
              </a:rPr>
              <a:t>paracrine</a:t>
            </a:r>
            <a:r>
              <a:rPr lang="en-US" b="0" i="0" dirty="0">
                <a:solidFill>
                  <a:srgbClr val="374151"/>
                </a:solidFill>
                <a:effectLst/>
                <a:latin typeface="Palatino Linotype" panose="02040502050505030304" pitchFamily="18" charset="0"/>
              </a:rPr>
              <a:t> (acts on nearby cell) or </a:t>
            </a:r>
          </a:p>
          <a:p>
            <a:r>
              <a:rPr lang="en-US" b="1" i="0" dirty="0">
                <a:effectLst/>
                <a:latin typeface="Palatino Linotype" panose="02040502050505030304" pitchFamily="18" charset="0"/>
              </a:rPr>
              <a:t>endocrine</a:t>
            </a:r>
            <a:r>
              <a:rPr lang="en-US" b="0" i="0" dirty="0">
                <a:solidFill>
                  <a:srgbClr val="374151"/>
                </a:solidFill>
                <a:effectLst/>
                <a:latin typeface="Palatino Linotype" panose="02040502050505030304" pitchFamily="18" charset="0"/>
              </a:rPr>
              <a:t> (acts on distant cell). </a:t>
            </a:r>
            <a:endParaRPr lang="en-US" dirty="0">
              <a:latin typeface="Palatino Linotype" panose="02040502050505030304" pitchFamily="18" charset="0"/>
            </a:endParaRPr>
          </a:p>
        </p:txBody>
      </p:sp>
      <p:pic>
        <p:nvPicPr>
          <p:cNvPr id="19460" name="Picture 4" descr="Cytokines And Cytokine Receptor. Signal Transduction Between Cells.  Endocrine, Paracrine And Autocrine Secretion. Royalty Free SVG, Cliparts,  Vectors, And Stock Illustration. Image 83417372.">
            <a:extLst>
              <a:ext uri="{FF2B5EF4-FFF2-40B4-BE49-F238E27FC236}">
                <a16:creationId xmlns:a16="http://schemas.microsoft.com/office/drawing/2014/main" id="{10008F1B-973D-BF1F-4363-108C31CEB08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5808" y="1825625"/>
            <a:ext cx="4777992" cy="4774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5350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15949</TotalTime>
  <Words>2026</Words>
  <Application>Microsoft Office PowerPoint</Application>
  <PresentationFormat>Widescreen</PresentationFormat>
  <Paragraphs>127</Paragraphs>
  <Slides>40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Calibri Light</vt:lpstr>
      <vt:lpstr>Palatino Linotype</vt:lpstr>
      <vt:lpstr>Wingdings</vt:lpstr>
      <vt:lpstr>Office Theme</vt:lpstr>
      <vt:lpstr>Cytokines in the treatment of chronic inflammatory and autoimmune diseases</vt:lpstr>
      <vt:lpstr>Cytokines</vt:lpstr>
      <vt:lpstr>PowerPoint Presentation</vt:lpstr>
      <vt:lpstr>PowerPoint Presentation</vt:lpstr>
      <vt:lpstr>PowerPoint Presentation</vt:lpstr>
      <vt:lpstr>PowerPoint Presentation</vt:lpstr>
      <vt:lpstr>PowerPoint Presentation</vt:lpstr>
      <vt:lpstr>PowerPoint Presentation</vt:lpstr>
      <vt:lpstr>The action of cytokines can be: </vt:lpstr>
      <vt:lpstr>Biological effects of cytokines</vt:lpstr>
      <vt:lpstr>PowerPoint Presentation</vt:lpstr>
      <vt:lpstr>PowerPoint Presentation</vt:lpstr>
      <vt:lpstr>PowerPoint Presentation</vt:lpstr>
      <vt:lpstr>PowerPoint Presentation</vt:lpstr>
      <vt:lpstr>PowerPoint Presentation</vt:lpstr>
      <vt:lpstr>PowerPoint Presentation</vt:lpstr>
      <vt:lpstr>Autoimmune diseases</vt:lpstr>
      <vt:lpstr>Autoimmune diseases</vt:lpstr>
      <vt:lpstr>Examples</vt:lpstr>
      <vt:lpstr>Treatment options</vt:lpstr>
      <vt:lpstr>TNF targeted treatment</vt:lpstr>
      <vt:lpstr>PowerPoint Presentation</vt:lpstr>
      <vt:lpstr>TNF targeted treatment</vt:lpstr>
      <vt:lpstr>PowerPoint Presentation</vt:lpstr>
      <vt:lpstr>PowerPoint Presentation</vt:lpstr>
      <vt:lpstr>PowerPoint Presentation</vt:lpstr>
      <vt:lpstr>IL-1 targeted treatment</vt:lpstr>
      <vt:lpstr>IL-1 targeted treatment</vt:lpstr>
      <vt:lpstr>IL-1 targeted treatment</vt:lpstr>
      <vt:lpstr>IL-1 targeted treatment</vt:lpstr>
      <vt:lpstr>PowerPoint Presentation</vt:lpstr>
      <vt:lpstr>PowerPoint Presentation</vt:lpstr>
      <vt:lpstr>Type 1 IFN targeted treatment</vt:lpstr>
      <vt:lpstr>Type 1 IFN targeted treatment</vt:lpstr>
      <vt:lpstr>Type 1 IFN targeted treatment</vt:lpstr>
      <vt:lpstr>IL-6 targeted treatment</vt:lpstr>
      <vt:lpstr>IL-6 targeted treatment</vt:lpstr>
      <vt:lpstr>IL-17 targeted treatment</vt:lpstr>
      <vt:lpstr>IL-17 targeted treatment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Cytokines treatment</dc:title>
  <dc:creator>Pc</dc:creator>
  <cp:lastModifiedBy>ivanjovanovic77@gmail.com</cp:lastModifiedBy>
  <cp:revision>71</cp:revision>
  <dcterms:created xsi:type="dcterms:W3CDTF">2023-08-30T14:42:26Z</dcterms:created>
  <dcterms:modified xsi:type="dcterms:W3CDTF">2023-11-13T21:04:03Z</dcterms:modified>
</cp:coreProperties>
</file>